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8" r:id="rId3"/>
    <p:sldId id="275" r:id="rId4"/>
    <p:sldId id="301" r:id="rId5"/>
    <p:sldId id="276" r:id="rId6"/>
    <p:sldId id="292" r:id="rId7"/>
    <p:sldId id="297" r:id="rId8"/>
    <p:sldId id="291" r:id="rId9"/>
    <p:sldId id="287" r:id="rId10"/>
    <p:sldId id="300" r:id="rId11"/>
    <p:sldId id="294" r:id="rId12"/>
    <p:sldId id="286" r:id="rId13"/>
    <p:sldId id="288" r:id="rId14"/>
    <p:sldId id="289" r:id="rId15"/>
    <p:sldId id="293" r:id="rId16"/>
    <p:sldId id="264" r:id="rId17"/>
    <p:sldId id="302" r:id="rId18"/>
    <p:sldId id="304" r:id="rId19"/>
    <p:sldId id="279" r:id="rId20"/>
  </p:sldIdLst>
  <p:sldSz cx="9144000" cy="6858000" type="screen4x3"/>
  <p:notesSz cx="70104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66" autoAdjust="0"/>
  </p:normalViewPr>
  <p:slideViewPr>
    <p:cSldViewPr>
      <p:cViewPr varScale="1">
        <p:scale>
          <a:sx n="96" d="100"/>
          <a:sy n="96" d="100"/>
        </p:scale>
        <p:origin x="19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1" i="0" baseline="0" dirty="0" smtClean="0">
                <a:effectLst/>
              </a:rPr>
              <a:t>Number of </a:t>
            </a:r>
            <a:r>
              <a:rPr lang="en-US" sz="1600" b="1" i="0" baseline="0" dirty="0">
                <a:effectLst/>
              </a:rPr>
              <a:t>Words </a:t>
            </a:r>
            <a:r>
              <a:rPr lang="en-US" sz="1600" b="1" i="0" baseline="0" dirty="0" smtClean="0">
                <a:effectLst/>
              </a:rPr>
              <a:t>Addressed</a:t>
            </a:r>
            <a:endParaRPr lang="en-US" sz="1600" dirty="0">
              <a:effectLst/>
            </a:endParaRPr>
          </a:p>
        </c:rich>
      </c:tx>
      <c:layout>
        <c:manualLayout>
          <c:xMode val="edge"/>
          <c:yMode val="edge"/>
          <c:x val="0.12666988025763551"/>
          <c:y val="4.5273719735576666E-2"/>
        </c:manualLayout>
      </c:layout>
      <c:overlay val="0"/>
    </c:title>
    <c:autoTitleDeleted val="0"/>
    <c:plotArea>
      <c:layout/>
      <c:lineChart>
        <c:grouping val="standard"/>
        <c:varyColors val="0"/>
        <c:ser>
          <c:idx val="1"/>
          <c:order val="0"/>
          <c:tx>
            <c:strRef>
              <c:f>Sheet1!$B$24</c:f>
              <c:strCache>
                <c:ptCount val="1"/>
                <c:pt idx="0">
                  <c:v>High Income</c:v>
                </c:pt>
              </c:strCache>
            </c:strRef>
          </c:tx>
          <c:spPr>
            <a:ln w="57150"/>
          </c:spPr>
          <c:marker>
            <c:symbol val="none"/>
          </c:marker>
          <c:cat>
            <c:numRef>
              <c:f>Sheet1!$A$25:$A$49</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cat>
          <c:val>
            <c:numRef>
              <c:f>Sheet1!$B$25:$B$49</c:f>
              <c:numCache>
                <c:formatCode>0</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val>
          <c:smooth val="0"/>
        </c:ser>
        <c:ser>
          <c:idx val="2"/>
          <c:order val="1"/>
          <c:tx>
            <c:strRef>
              <c:f>Sheet1!$C$24</c:f>
              <c:strCache>
                <c:ptCount val="1"/>
                <c:pt idx="0">
                  <c:v>Middle Income</c:v>
                </c:pt>
              </c:strCache>
            </c:strRef>
          </c:tx>
          <c:spPr>
            <a:ln w="57150" cap="flat" cmpd="sng" algn="ctr">
              <a:solidFill>
                <a:srgbClr val="CCCC00"/>
              </a:solidFill>
              <a:prstDash val="solid"/>
            </a:ln>
            <a:effectLst/>
          </c:spPr>
          <c:marker>
            <c:symbol val="none"/>
          </c:marker>
          <c:cat>
            <c:numRef>
              <c:f>Sheet1!$A$25:$A$49</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cat>
          <c:val>
            <c:numRef>
              <c:f>Sheet1!$C$25:$C$49</c:f>
              <c:numCache>
                <c:formatCode>0</c:formatCode>
                <c:ptCount val="25"/>
                <c:pt idx="0">
                  <c:v>0</c:v>
                </c:pt>
                <c:pt idx="1">
                  <c:v>1.208333333333333</c:v>
                </c:pt>
                <c:pt idx="2">
                  <c:v>2.4166666666666661</c:v>
                </c:pt>
                <c:pt idx="3">
                  <c:v>3.625</c:v>
                </c:pt>
                <c:pt idx="4">
                  <c:v>4.833333333333333</c:v>
                </c:pt>
                <c:pt idx="5">
                  <c:v>6.0416666666666661</c:v>
                </c:pt>
                <c:pt idx="6">
                  <c:v>7.25</c:v>
                </c:pt>
                <c:pt idx="7">
                  <c:v>8.4583333333333321</c:v>
                </c:pt>
                <c:pt idx="8">
                  <c:v>9.6666666666666696</c:v>
                </c:pt>
                <c:pt idx="9">
                  <c:v>10.875</c:v>
                </c:pt>
                <c:pt idx="10">
                  <c:v>12.08333333333333</c:v>
                </c:pt>
                <c:pt idx="11">
                  <c:v>13.29166666666667</c:v>
                </c:pt>
                <c:pt idx="12">
                  <c:v>14.5</c:v>
                </c:pt>
                <c:pt idx="13">
                  <c:v>15.70833333333333</c:v>
                </c:pt>
                <c:pt idx="14">
                  <c:v>16.916666666666671</c:v>
                </c:pt>
                <c:pt idx="15">
                  <c:v>18.125</c:v>
                </c:pt>
                <c:pt idx="16">
                  <c:v>19.33333333333329</c:v>
                </c:pt>
                <c:pt idx="17">
                  <c:v>20.541666666666661</c:v>
                </c:pt>
                <c:pt idx="18">
                  <c:v>21.749999999999989</c:v>
                </c:pt>
                <c:pt idx="19">
                  <c:v>22.95833333333329</c:v>
                </c:pt>
                <c:pt idx="20">
                  <c:v>24.166666666666661</c:v>
                </c:pt>
                <c:pt idx="21">
                  <c:v>25.374999999999989</c:v>
                </c:pt>
                <c:pt idx="22">
                  <c:v>26.583333333333279</c:v>
                </c:pt>
                <c:pt idx="23">
                  <c:v>27.791666666666661</c:v>
                </c:pt>
                <c:pt idx="24">
                  <c:v>28.999999999999989</c:v>
                </c:pt>
              </c:numCache>
            </c:numRef>
          </c:val>
          <c:smooth val="0"/>
        </c:ser>
        <c:ser>
          <c:idx val="3"/>
          <c:order val="2"/>
          <c:tx>
            <c:strRef>
              <c:f>Sheet1!$D$24</c:f>
              <c:strCache>
                <c:ptCount val="1"/>
                <c:pt idx="0">
                  <c:v>Low Income</c:v>
                </c:pt>
              </c:strCache>
            </c:strRef>
          </c:tx>
          <c:spPr>
            <a:ln w="57150">
              <a:solidFill>
                <a:schemeClr val="accent3">
                  <a:lumMod val="60000"/>
                  <a:lumOff val="40000"/>
                </a:schemeClr>
              </a:solidFill>
            </a:ln>
          </c:spPr>
          <c:marker>
            <c:symbol val="none"/>
          </c:marker>
          <c:cat>
            <c:numRef>
              <c:f>Sheet1!$A$25:$A$49</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cat>
          <c:val>
            <c:numRef>
              <c:f>Sheet1!$D$25:$D$49</c:f>
              <c:numCache>
                <c:formatCode>0</c:formatCode>
                <c:ptCount val="25"/>
                <c:pt idx="0">
                  <c:v>0</c:v>
                </c:pt>
                <c:pt idx="1">
                  <c:v>0.58333333333333304</c:v>
                </c:pt>
                <c:pt idx="2">
                  <c:v>1.166666666666667</c:v>
                </c:pt>
                <c:pt idx="3">
                  <c:v>1.75</c:v>
                </c:pt>
                <c:pt idx="4">
                  <c:v>2.333333333333333</c:v>
                </c:pt>
                <c:pt idx="5">
                  <c:v>2.9166666666666661</c:v>
                </c:pt>
                <c:pt idx="6">
                  <c:v>3.5</c:v>
                </c:pt>
                <c:pt idx="7">
                  <c:v>4.0833333333333366</c:v>
                </c:pt>
                <c:pt idx="8">
                  <c:v>4.666666666666667</c:v>
                </c:pt>
                <c:pt idx="9">
                  <c:v>5.25</c:v>
                </c:pt>
                <c:pt idx="10">
                  <c:v>5.833333333333333</c:v>
                </c:pt>
                <c:pt idx="11">
                  <c:v>6.4166666666666661</c:v>
                </c:pt>
                <c:pt idx="12">
                  <c:v>7</c:v>
                </c:pt>
                <c:pt idx="13">
                  <c:v>7.583333333333333</c:v>
                </c:pt>
                <c:pt idx="14">
                  <c:v>8.1666666666666696</c:v>
                </c:pt>
                <c:pt idx="15">
                  <c:v>8.75</c:v>
                </c:pt>
                <c:pt idx="16">
                  <c:v>9.3333333333333357</c:v>
                </c:pt>
                <c:pt idx="17">
                  <c:v>9.9166666666666696</c:v>
                </c:pt>
                <c:pt idx="18">
                  <c:v>10.5</c:v>
                </c:pt>
                <c:pt idx="19">
                  <c:v>11.083333333333339</c:v>
                </c:pt>
                <c:pt idx="20">
                  <c:v>11.66666666666667</c:v>
                </c:pt>
                <c:pt idx="21">
                  <c:v>12.25</c:v>
                </c:pt>
                <c:pt idx="22">
                  <c:v>12.833333333333339</c:v>
                </c:pt>
                <c:pt idx="23">
                  <c:v>13.41666666666667</c:v>
                </c:pt>
                <c:pt idx="24">
                  <c:v>14.000000000000011</c:v>
                </c:pt>
              </c:numCache>
            </c:numRef>
          </c:val>
          <c:smooth val="0"/>
        </c:ser>
        <c:dLbls>
          <c:showLegendKey val="0"/>
          <c:showVal val="0"/>
          <c:showCatName val="0"/>
          <c:showSerName val="0"/>
          <c:showPercent val="0"/>
          <c:showBubbleSize val="0"/>
        </c:dLbls>
        <c:smooth val="0"/>
        <c:axId val="348278432"/>
        <c:axId val="348273336"/>
      </c:lineChart>
      <c:catAx>
        <c:axId val="348278432"/>
        <c:scaling>
          <c:orientation val="minMax"/>
        </c:scaling>
        <c:delete val="0"/>
        <c:axPos val="b"/>
        <c:numFmt formatCode="General" sourceLinked="1"/>
        <c:majorTickMark val="out"/>
        <c:minorTickMark val="none"/>
        <c:tickLblPos val="nextTo"/>
        <c:spPr>
          <a:ln>
            <a:tailEnd type="stealth"/>
          </a:ln>
        </c:spPr>
        <c:txPr>
          <a:bodyPr/>
          <a:lstStyle/>
          <a:p>
            <a:pPr>
              <a:defRPr sz="1400"/>
            </a:pPr>
            <a:endParaRPr lang="en-US"/>
          </a:p>
        </c:txPr>
        <c:crossAx val="348273336"/>
        <c:crosses val="autoZero"/>
        <c:auto val="1"/>
        <c:lblAlgn val="ctr"/>
        <c:lblOffset val="100"/>
        <c:tickLblSkip val="6"/>
        <c:tickMarkSkip val="2"/>
        <c:noMultiLvlLbl val="0"/>
      </c:catAx>
      <c:valAx>
        <c:axId val="348273336"/>
        <c:scaling>
          <c:orientation val="minMax"/>
          <c:max val="50"/>
        </c:scaling>
        <c:delete val="0"/>
        <c:axPos val="l"/>
        <c:majorGridlines/>
        <c:title>
          <c:tx>
            <c:rich>
              <a:bodyPr/>
              <a:lstStyle/>
              <a:p>
                <a:pPr>
                  <a:defRPr/>
                </a:pPr>
                <a:r>
                  <a:rPr lang="en-US" sz="1400" b="0" dirty="0"/>
                  <a:t>Millions</a:t>
                </a:r>
                <a:r>
                  <a:rPr lang="en-US" sz="1400" b="0" baseline="0" dirty="0"/>
                  <a:t> of </a:t>
                </a:r>
                <a:r>
                  <a:rPr lang="en-US" sz="1400" b="0" baseline="0" dirty="0" smtClean="0"/>
                  <a:t>Words</a:t>
                </a:r>
                <a:endParaRPr lang="en-US" sz="1400" b="0" dirty="0"/>
              </a:p>
            </c:rich>
          </c:tx>
          <c:layout/>
          <c:overlay val="0"/>
        </c:title>
        <c:numFmt formatCode="0" sourceLinked="1"/>
        <c:majorTickMark val="none"/>
        <c:minorTickMark val="none"/>
        <c:tickLblPos val="nextTo"/>
        <c:spPr>
          <a:ln>
            <a:tailEnd type="stealth"/>
          </a:ln>
        </c:spPr>
        <c:txPr>
          <a:bodyPr/>
          <a:lstStyle/>
          <a:p>
            <a:pPr>
              <a:defRPr sz="1400"/>
            </a:pPr>
            <a:endParaRPr lang="en-US"/>
          </a:p>
        </c:txPr>
        <c:crossAx val="348278432"/>
        <c:crosses val="autoZero"/>
        <c:crossBetween val="midCat"/>
        <c:majorUnit val="10"/>
      </c:valAx>
    </c:plotArea>
    <c:legend>
      <c:legendPos val="r"/>
      <c:layout>
        <c:manualLayout>
          <c:xMode val="edge"/>
          <c:yMode val="edge"/>
          <c:x val="0.65694377953542193"/>
          <c:y val="0.15511040645686477"/>
          <c:w val="0.31508109116220878"/>
          <c:h val="0.34396875864525361"/>
        </c:manualLayout>
      </c:layout>
      <c:overlay val="0"/>
      <c:txPr>
        <a:bodyPr/>
        <a:lstStyle/>
        <a:p>
          <a:pPr>
            <a:defRPr sz="14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71826"/>
          </a:xfrm>
          <a:prstGeom prst="rect">
            <a:avLst/>
          </a:prstGeom>
        </p:spPr>
        <p:txBody>
          <a:bodyPr vert="horz" lIns="92738" tIns="46369" rIns="92738" bIns="46369"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71826"/>
          </a:xfrm>
          <a:prstGeom prst="rect">
            <a:avLst/>
          </a:prstGeom>
        </p:spPr>
        <p:txBody>
          <a:bodyPr vert="horz" lIns="92738" tIns="46369" rIns="92738" bIns="46369" rtlCol="0"/>
          <a:lstStyle>
            <a:lvl1pPr algn="r">
              <a:defRPr sz="1200"/>
            </a:lvl1pPr>
          </a:lstStyle>
          <a:p>
            <a:fld id="{42A13024-240A-481B-82B0-2DBEDADBE5BE}" type="datetimeFigureOut">
              <a:rPr lang="en-US" smtClean="0"/>
              <a:t>11/2/2016</a:t>
            </a:fld>
            <a:endParaRPr lang="en-US"/>
          </a:p>
        </p:txBody>
      </p:sp>
      <p:sp>
        <p:nvSpPr>
          <p:cNvPr id="4" name="Footer Placeholder 3"/>
          <p:cNvSpPr>
            <a:spLocks noGrp="1"/>
          </p:cNvSpPr>
          <p:nvPr>
            <p:ph type="ftr" sz="quarter" idx="2"/>
          </p:nvPr>
        </p:nvSpPr>
        <p:spPr>
          <a:xfrm>
            <a:off x="0" y="8926175"/>
            <a:ext cx="3038649" cy="471826"/>
          </a:xfrm>
          <a:prstGeom prst="rect">
            <a:avLst/>
          </a:prstGeom>
        </p:spPr>
        <p:txBody>
          <a:bodyPr vert="horz" lIns="92738" tIns="46369" rIns="92738" bIns="46369"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926175"/>
            <a:ext cx="3038648" cy="471826"/>
          </a:xfrm>
          <a:prstGeom prst="rect">
            <a:avLst/>
          </a:prstGeom>
        </p:spPr>
        <p:txBody>
          <a:bodyPr vert="horz" lIns="92738" tIns="46369" rIns="92738" bIns="46369" rtlCol="0" anchor="b"/>
          <a:lstStyle>
            <a:lvl1pPr algn="r">
              <a:defRPr sz="1200"/>
            </a:lvl1pPr>
          </a:lstStyle>
          <a:p>
            <a:fld id="{36D1A030-ECF7-4A7B-B4D4-0AD2706679CA}" type="slidenum">
              <a:rPr lang="en-US" smtClean="0"/>
              <a:t>‹#›</a:t>
            </a:fld>
            <a:endParaRPr lang="en-US"/>
          </a:p>
        </p:txBody>
      </p:sp>
    </p:spTree>
    <p:extLst>
      <p:ext uri="{BB962C8B-B14F-4D97-AF65-F5344CB8AC3E}">
        <p14:creationId xmlns:p14="http://schemas.microsoft.com/office/powerpoint/2010/main" val="3999491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9900"/>
          </a:xfrm>
          <a:prstGeom prst="rect">
            <a:avLst/>
          </a:prstGeom>
        </p:spPr>
        <p:txBody>
          <a:bodyPr vert="horz" lIns="94500" tIns="47251" rIns="94500" bIns="47251" rtlCol="0"/>
          <a:lstStyle>
            <a:lvl1pPr algn="l">
              <a:defRPr sz="1200"/>
            </a:lvl1pPr>
          </a:lstStyle>
          <a:p>
            <a:endParaRPr lang="en-US"/>
          </a:p>
        </p:txBody>
      </p:sp>
      <p:sp>
        <p:nvSpPr>
          <p:cNvPr id="3" name="Date Placeholder 2"/>
          <p:cNvSpPr>
            <a:spLocks noGrp="1"/>
          </p:cNvSpPr>
          <p:nvPr>
            <p:ph type="dt" idx="1"/>
          </p:nvPr>
        </p:nvSpPr>
        <p:spPr>
          <a:xfrm>
            <a:off x="3970939" y="0"/>
            <a:ext cx="3037840" cy="469900"/>
          </a:xfrm>
          <a:prstGeom prst="rect">
            <a:avLst/>
          </a:prstGeom>
        </p:spPr>
        <p:txBody>
          <a:bodyPr vert="horz" lIns="94500" tIns="47251" rIns="94500" bIns="47251" rtlCol="0"/>
          <a:lstStyle>
            <a:lvl1pPr algn="r">
              <a:defRPr sz="1200"/>
            </a:lvl1pPr>
          </a:lstStyle>
          <a:p>
            <a:fld id="{67123F7C-F2F0-4360-9EB8-2D93D6EFF52D}" type="datetimeFigureOut">
              <a:rPr lang="en-US" smtClean="0"/>
              <a:pPr/>
              <a:t>11/2/2016</a:t>
            </a:fld>
            <a:endParaRPr lang="en-US"/>
          </a:p>
        </p:txBody>
      </p:sp>
      <p:sp>
        <p:nvSpPr>
          <p:cNvPr id="4" name="Slide Image Placeholder 3"/>
          <p:cNvSpPr>
            <a:spLocks noGrp="1" noRot="1" noChangeAspect="1"/>
          </p:cNvSpPr>
          <p:nvPr>
            <p:ph type="sldImg" idx="2"/>
          </p:nvPr>
        </p:nvSpPr>
        <p:spPr>
          <a:xfrm>
            <a:off x="1155700" y="704850"/>
            <a:ext cx="4699000" cy="3524250"/>
          </a:xfrm>
          <a:prstGeom prst="rect">
            <a:avLst/>
          </a:prstGeom>
          <a:noFill/>
          <a:ln w="12700">
            <a:solidFill>
              <a:prstClr val="black"/>
            </a:solidFill>
          </a:ln>
        </p:spPr>
        <p:txBody>
          <a:bodyPr vert="horz" lIns="94500" tIns="47251" rIns="94500" bIns="47251" rtlCol="0" anchor="ctr"/>
          <a:lstStyle/>
          <a:p>
            <a:endParaRPr lang="en-US"/>
          </a:p>
        </p:txBody>
      </p:sp>
      <p:sp>
        <p:nvSpPr>
          <p:cNvPr id="5" name="Notes Placeholder 4"/>
          <p:cNvSpPr>
            <a:spLocks noGrp="1"/>
          </p:cNvSpPr>
          <p:nvPr>
            <p:ph type="body" sz="quarter" idx="3"/>
          </p:nvPr>
        </p:nvSpPr>
        <p:spPr>
          <a:xfrm>
            <a:off x="701041" y="4464050"/>
            <a:ext cx="5608320" cy="4229100"/>
          </a:xfrm>
          <a:prstGeom prst="rect">
            <a:avLst/>
          </a:prstGeom>
        </p:spPr>
        <p:txBody>
          <a:bodyPr vert="horz" lIns="94500" tIns="47251" rIns="94500" bIns="472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26469"/>
            <a:ext cx="3037840" cy="469900"/>
          </a:xfrm>
          <a:prstGeom prst="rect">
            <a:avLst/>
          </a:prstGeom>
        </p:spPr>
        <p:txBody>
          <a:bodyPr vert="horz" lIns="94500" tIns="47251" rIns="94500" bIns="4725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926469"/>
            <a:ext cx="3037840" cy="469900"/>
          </a:xfrm>
          <a:prstGeom prst="rect">
            <a:avLst/>
          </a:prstGeom>
        </p:spPr>
        <p:txBody>
          <a:bodyPr vert="horz" lIns="94500" tIns="47251" rIns="94500" bIns="47251" rtlCol="0" anchor="b"/>
          <a:lstStyle>
            <a:lvl1pPr algn="r">
              <a:defRPr sz="1200"/>
            </a:lvl1pPr>
          </a:lstStyle>
          <a:p>
            <a:fld id="{4E07CE4C-79E2-452C-A44F-422F99DD1D03}" type="slidenum">
              <a:rPr lang="en-US" smtClean="0"/>
              <a:pPr/>
              <a:t>‹#›</a:t>
            </a:fld>
            <a:endParaRPr lang="en-US"/>
          </a:p>
        </p:txBody>
      </p:sp>
    </p:spTree>
    <p:extLst>
      <p:ext uri="{BB962C8B-B14F-4D97-AF65-F5344CB8AC3E}">
        <p14:creationId xmlns:p14="http://schemas.microsoft.com/office/powerpoint/2010/main" val="185718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885" indent="-173885">
              <a:buFont typeface="Arial" panose="020B0604020202020204" pitchFamily="34" charset="0"/>
              <a:buChar char="•"/>
            </a:pPr>
            <a:r>
              <a:rPr lang="en-US" dirty="0"/>
              <a:t>Welcome &amp; Introduction</a:t>
            </a:r>
          </a:p>
          <a:p>
            <a:pPr marL="173885" indent="-173885">
              <a:buFont typeface="Arial" panose="020B0604020202020204" pitchFamily="34" charset="0"/>
              <a:buChar char="•"/>
            </a:pPr>
            <a:endParaRPr lang="en-US" dirty="0"/>
          </a:p>
          <a:p>
            <a:pPr marL="173885" indent="-173885">
              <a:buFont typeface="Arial" panose="020B0604020202020204" pitchFamily="34" charset="0"/>
              <a:buChar char="•"/>
            </a:pPr>
            <a:r>
              <a:rPr lang="en-US" dirty="0"/>
              <a:t>“Talking is Teaching: Talk Read Sing” is an innovative campaign to support early learning and development.</a:t>
            </a:r>
          </a:p>
          <a:p>
            <a:pPr marL="173885" indent="-173885">
              <a:buFont typeface="Arial" panose="020B0604020202020204" pitchFamily="34" charset="0"/>
              <a:buChar char="•"/>
            </a:pPr>
            <a:endParaRPr lang="en-US" dirty="0"/>
          </a:p>
          <a:p>
            <a:pPr marL="173885" indent="-173885">
              <a:buFont typeface="Arial" panose="020B0604020202020204" pitchFamily="34" charset="0"/>
              <a:buChar char="•"/>
            </a:pPr>
            <a:r>
              <a:rPr lang="en-US" dirty="0"/>
              <a:t>We aim to provide families with information &amp; high-quality tools to help them talk, read and sing more with their very young children. We hope that together, we can close the “word gap” and help prepare our youngest children for success in school and beyond. </a:t>
            </a:r>
          </a:p>
          <a:p>
            <a:endParaRPr lang="en-US" dirty="0"/>
          </a:p>
          <a:p>
            <a:pPr marL="173885" indent="-173885">
              <a:buFont typeface="Arial" panose="020B0604020202020204" pitchFamily="34" charset="0"/>
              <a:buChar char="•"/>
            </a:pPr>
            <a:r>
              <a:rPr lang="en-US" dirty="0"/>
              <a:t>This presentation gives an overview of the research behind the word gap, and then outlines the key components of this campaign – our messages, our tools, &amp; the trusted messengers that we are working with to deliver them directly to parents &amp; caregivers.</a:t>
            </a:r>
          </a:p>
          <a:p>
            <a:endParaRPr lang="en-US" dirty="0"/>
          </a:p>
          <a:p>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1</a:t>
            </a:fld>
            <a:endParaRPr lang="en-US"/>
          </a:p>
        </p:txBody>
      </p:sp>
    </p:spTree>
    <p:extLst>
      <p:ext uri="{BB962C8B-B14F-4D97-AF65-F5344CB8AC3E}">
        <p14:creationId xmlns:p14="http://schemas.microsoft.com/office/powerpoint/2010/main" val="546415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6387" lvl="1" indent="-173885" defTabSz="927384">
              <a:buFont typeface="Arial" panose="020B0604020202020204" pitchFamily="34" charset="0"/>
              <a:buChar char="•"/>
              <a:defRPr/>
            </a:pPr>
            <a:r>
              <a:rPr lang="en-US" dirty="0"/>
              <a:t>Here you can see the concrete tools that we are distributing to families through trusted messengers.</a:t>
            </a:r>
          </a:p>
          <a:p>
            <a:pPr marL="472503" lvl="1" defTabSz="927384">
              <a:defRPr/>
            </a:pPr>
            <a:endParaRPr lang="en-US" dirty="0"/>
          </a:p>
          <a:p>
            <a:pPr marL="646387" lvl="1" indent="-173885" defTabSz="927384">
              <a:buFont typeface="Arial" panose="020B0604020202020204" pitchFamily="34" charset="0"/>
              <a:buChar char="•"/>
              <a:defRPr/>
            </a:pPr>
            <a:r>
              <a:rPr lang="en-US" dirty="0"/>
              <a:t>These toolkits include a number of high-quality materials that we are handing out to parents and caregivers to encourage them to engage their children as much as they can every day.</a:t>
            </a:r>
          </a:p>
          <a:p>
            <a:pPr marL="646387" lvl="1" indent="-173885" defTabSz="927384">
              <a:buFont typeface="Arial" panose="020B0604020202020204" pitchFamily="34" charset="0"/>
              <a:buChar char="•"/>
              <a:defRPr/>
            </a:pPr>
            <a:endParaRPr lang="en-US" dirty="0"/>
          </a:p>
          <a:p>
            <a:pPr marL="646387" lvl="1" indent="-173885" defTabSz="927384">
              <a:buFont typeface="Arial" panose="020B0604020202020204" pitchFamily="34" charset="0"/>
              <a:buChar char="•"/>
              <a:defRPr/>
            </a:pPr>
            <a:r>
              <a:rPr lang="en-US" dirty="0"/>
              <a:t>All of the materials are available in both English and Spanish.</a:t>
            </a:r>
          </a:p>
          <a:p>
            <a:pPr marL="646387" lvl="1" indent="-173885" defTabSz="927384">
              <a:defRPr/>
            </a:pPr>
            <a:r>
              <a:rPr lang="en-US" dirty="0"/>
              <a:t>[THESE MATERIALS MAY BE ADAPTED TO MEET INDIVIDUAL COMMUNITY’S NEEDS AND RESOURCES, SO PLEASE ADAPT THESE SLIDES AS NEEDED] </a:t>
            </a:r>
          </a:p>
          <a:p>
            <a:pPr marL="472503" lvl="1"/>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10</a:t>
            </a:fld>
            <a:endParaRPr lang="en-US"/>
          </a:p>
        </p:txBody>
      </p:sp>
    </p:spTree>
    <p:extLst>
      <p:ext uri="{BB962C8B-B14F-4D97-AF65-F5344CB8AC3E}">
        <p14:creationId xmlns:p14="http://schemas.microsoft.com/office/powerpoint/2010/main" val="166834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6387" lvl="1" indent="-173885" defTabSz="927384">
              <a:buFont typeface="Arial" panose="020B0604020202020204" pitchFamily="34" charset="0"/>
              <a:buChar char="•"/>
              <a:defRPr/>
            </a:pPr>
            <a:r>
              <a:rPr lang="en-US" dirty="0" smtClean="0"/>
              <a:t>Inside each tote bag is an item of baby clothing with age-appropriate prompts to remind the parents to engage with their babies.</a:t>
            </a:r>
            <a:endParaRPr lang="en-US" baseline="0" dirty="0" smtClean="0"/>
          </a:p>
          <a:p>
            <a:pPr marL="472503" lvl="1" defTabSz="927384">
              <a:defRPr/>
            </a:pPr>
            <a:endParaRPr lang="en-US" baseline="0" dirty="0" smtClean="0"/>
          </a:p>
          <a:p>
            <a:pPr marL="646387" lvl="1" indent="-173885" defTabSz="927384">
              <a:buFont typeface="Arial" panose="020B0604020202020204" pitchFamily="34" charset="0"/>
              <a:buChar char="•"/>
              <a:defRPr/>
            </a:pPr>
            <a:r>
              <a:rPr lang="en-US" baseline="0" dirty="0" smtClean="0"/>
              <a:t>This onesie says “Where are my toes?”, “Peek-a-boo,” and “1, 2, 3, 4, 5 fingers!” . A t-shirt for toddlers may ask about shapes or letters.</a:t>
            </a:r>
          </a:p>
          <a:p>
            <a:pPr marL="646387" lvl="1" indent="-173885" defTabSz="927384">
              <a:buFont typeface="Arial" panose="020B0604020202020204" pitchFamily="34" charset="0"/>
              <a:buChar char="•"/>
              <a:defRPr/>
            </a:pPr>
            <a:endParaRPr lang="en-US" baseline="0" dirty="0" smtClean="0"/>
          </a:p>
          <a:p>
            <a:pPr marL="646387" lvl="1" indent="-173885" defTabSz="927384">
              <a:buFont typeface="Arial" panose="020B0604020202020204" pitchFamily="34" charset="0"/>
              <a:buChar char="•"/>
              <a:defRPr/>
            </a:pPr>
            <a:r>
              <a:rPr lang="en-US" baseline="0" dirty="0" smtClean="0"/>
              <a:t>These designs were created in consultation with early childhood development experts, and tested in focus groups with low income families.</a:t>
            </a:r>
            <a:endParaRPr lang="en-US" dirty="0" smtClean="0"/>
          </a:p>
          <a:p>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11</a:t>
            </a:fld>
            <a:endParaRPr lang="en-US"/>
          </a:p>
        </p:txBody>
      </p:sp>
    </p:spTree>
    <p:extLst>
      <p:ext uri="{BB962C8B-B14F-4D97-AF65-F5344CB8AC3E}">
        <p14:creationId xmlns:p14="http://schemas.microsoft.com/office/powerpoint/2010/main" val="156371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6387" lvl="1" indent="-173885" defTabSz="927384">
              <a:buFont typeface="Arial" panose="020B0604020202020204" pitchFamily="34" charset="0"/>
              <a:buChar char="•"/>
              <a:defRPr/>
            </a:pPr>
            <a:r>
              <a:rPr lang="en-US" dirty="0" smtClean="0"/>
              <a:t>The “Talking is Teaching Family Resource Guide” was developed in partnership with Sesame Street.</a:t>
            </a:r>
            <a:r>
              <a:rPr lang="en-US" baseline="0" dirty="0" smtClean="0"/>
              <a:t> </a:t>
            </a:r>
          </a:p>
          <a:p>
            <a:pPr marL="472503" lvl="1" defTabSz="927384">
              <a:defRPr/>
            </a:pPr>
            <a:endParaRPr lang="en-US" baseline="0" dirty="0" smtClean="0"/>
          </a:p>
          <a:p>
            <a:pPr marL="646387" lvl="1" indent="-173885" defTabSz="927384">
              <a:buFont typeface="Arial" panose="020B0604020202020204" pitchFamily="34" charset="0"/>
              <a:buChar char="•"/>
              <a:defRPr/>
            </a:pPr>
            <a:r>
              <a:rPr lang="en-US" baseline="0" dirty="0" smtClean="0"/>
              <a:t>O</a:t>
            </a:r>
            <a:r>
              <a:rPr lang="en-US" dirty="0" smtClean="0"/>
              <a:t>ne of the things we heard about from parents in focus groups, is that</a:t>
            </a:r>
            <a:r>
              <a:rPr lang="en-US" baseline="0" dirty="0" smtClean="0"/>
              <a:t> </a:t>
            </a:r>
            <a:r>
              <a:rPr lang="en-US" dirty="0" smtClean="0"/>
              <a:t>they knew it was important to engage with their children, but they wanted more specific ideas. </a:t>
            </a:r>
          </a:p>
          <a:p>
            <a:pPr marL="646387" lvl="1" indent="-173885" defTabSz="927384">
              <a:buFont typeface="Arial" panose="020B0604020202020204" pitchFamily="34" charset="0"/>
              <a:buChar char="•"/>
              <a:defRPr/>
            </a:pPr>
            <a:endParaRPr lang="en-US" dirty="0" smtClean="0"/>
          </a:p>
          <a:p>
            <a:pPr marL="646387" lvl="1" indent="-173885" defTabSz="927384">
              <a:buFont typeface="Arial" panose="020B0604020202020204" pitchFamily="34" charset="0"/>
              <a:buChar char="•"/>
              <a:defRPr/>
            </a:pPr>
            <a:r>
              <a:rPr lang="en-US" dirty="0" smtClean="0"/>
              <a:t>This guide gives a number of examples parents and caregivers can use with their children,</a:t>
            </a:r>
            <a:r>
              <a:rPr lang="en-US" baseline="0" dirty="0" smtClean="0"/>
              <a:t> along with photos that model behavior.</a:t>
            </a:r>
            <a:endParaRPr lang="en-US" dirty="0" smtClean="0"/>
          </a:p>
          <a:p>
            <a:pPr marL="472503" lvl="1"/>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12</a:t>
            </a:fld>
            <a:endParaRPr lang="en-US"/>
          </a:p>
        </p:txBody>
      </p:sp>
    </p:spTree>
    <p:extLst>
      <p:ext uri="{BB962C8B-B14F-4D97-AF65-F5344CB8AC3E}">
        <p14:creationId xmlns:p14="http://schemas.microsoft.com/office/powerpoint/2010/main" val="362416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6387" lvl="1" indent="-173885" defTabSz="927384">
              <a:buFont typeface="Arial" panose="020B0604020202020204" pitchFamily="34" charset="0"/>
              <a:buChar char="•"/>
              <a:defRPr/>
            </a:pPr>
            <a:r>
              <a:rPr lang="en-US" dirty="0" smtClean="0"/>
              <a:t>The totes include a CD to encourage singing, as well as age-appropriate books. </a:t>
            </a:r>
          </a:p>
          <a:p>
            <a:pPr marL="472503" lvl="1" defTabSz="927384">
              <a:defRPr/>
            </a:pPr>
            <a:endParaRPr lang="en-US" dirty="0" smtClean="0"/>
          </a:p>
          <a:p>
            <a:pPr marL="646387" lvl="1" indent="-173885" defTabSz="927384">
              <a:buFont typeface="Arial" panose="020B0604020202020204" pitchFamily="34" charset="0"/>
              <a:buChar char="•"/>
              <a:defRPr/>
            </a:pPr>
            <a:r>
              <a:rPr lang="en-US" dirty="0" smtClean="0"/>
              <a:t>We encourage </a:t>
            </a:r>
            <a:r>
              <a:rPr lang="en-US" baseline="0" dirty="0" smtClean="0"/>
              <a:t>parents to begin sharing books with their children beginning at birth, even if they just want to look at pictures on one page or put the book in their mouths. </a:t>
            </a:r>
          </a:p>
          <a:p>
            <a:pPr marL="646387" lvl="1" indent="-173885" defTabSz="927384">
              <a:buFont typeface="Arial" panose="020B0604020202020204" pitchFamily="34" charset="0"/>
              <a:buChar char="•"/>
              <a:defRPr/>
            </a:pPr>
            <a:endParaRPr lang="en-US" baseline="0" dirty="0" smtClean="0"/>
          </a:p>
          <a:p>
            <a:pPr marL="646387" lvl="1" indent="-173885" defTabSz="927384">
              <a:buFont typeface="Arial" panose="020B0604020202020204" pitchFamily="34" charset="0"/>
              <a:buChar char="•"/>
              <a:defRPr/>
            </a:pPr>
            <a:r>
              <a:rPr lang="en-US" baseline="0" dirty="0" smtClean="0"/>
              <a:t>And we tell them not to worry about how they sound when they sing – their baby loves to hear their voice!</a:t>
            </a:r>
            <a:endParaRPr lang="en-US" dirty="0" smtClean="0"/>
          </a:p>
          <a:p>
            <a:pPr marL="472503" lvl="1"/>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13</a:t>
            </a:fld>
            <a:endParaRPr lang="en-US"/>
          </a:p>
        </p:txBody>
      </p:sp>
    </p:spTree>
    <p:extLst>
      <p:ext uri="{BB962C8B-B14F-4D97-AF65-F5344CB8AC3E}">
        <p14:creationId xmlns:p14="http://schemas.microsoft.com/office/powerpoint/2010/main" val="362416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6387" lvl="1" indent="-173885">
              <a:buFont typeface="Arial" panose="020B0604020202020204" pitchFamily="34" charset="0"/>
              <a:buChar char="•"/>
            </a:pPr>
            <a:r>
              <a:rPr lang="en-US" dirty="0" smtClean="0"/>
              <a:t>Finally, there is a postcard encouraging</a:t>
            </a:r>
            <a:r>
              <a:rPr lang="en-US" baseline="0" dirty="0" smtClean="0"/>
              <a:t> parents to sign up for the service, Text4baby. </a:t>
            </a:r>
          </a:p>
          <a:p>
            <a:pPr marL="646387" lvl="1" indent="-173885">
              <a:buFont typeface="Arial" panose="020B0604020202020204" pitchFamily="34" charset="0"/>
              <a:buChar char="•"/>
            </a:pPr>
            <a:endParaRPr lang="en-US" dirty="0" smtClean="0"/>
          </a:p>
          <a:p>
            <a:pPr marL="646387" lvl="1" indent="-173885">
              <a:buFont typeface="Arial" panose="020B0604020202020204" pitchFamily="34" charset="0"/>
              <a:buChar char="•"/>
            </a:pPr>
            <a:r>
              <a:rPr lang="en-US" dirty="0" smtClean="0"/>
              <a:t>This is a free text</a:t>
            </a:r>
            <a:r>
              <a:rPr lang="en-US" baseline="0" dirty="0" smtClean="0"/>
              <a:t> message</a:t>
            </a:r>
            <a:r>
              <a:rPr lang="en-US" dirty="0" smtClean="0"/>
              <a:t> service</a:t>
            </a:r>
            <a:r>
              <a:rPr lang="en-US" baseline="0" dirty="0" smtClean="0"/>
              <a:t> for new parents that provides 3 texts a week with reminders about the health of their baby. Examples include reminders to get baby vaccinated or links to resources to help them sign up for health insurance.</a:t>
            </a:r>
            <a:endParaRPr lang="en-US" dirty="0" smtClean="0"/>
          </a:p>
          <a:p>
            <a:pPr marL="646387" lvl="1" indent="-173885">
              <a:buFont typeface="Arial" panose="020B0604020202020204" pitchFamily="34" charset="0"/>
              <a:buChar char="•"/>
            </a:pPr>
            <a:endParaRPr lang="en-US" dirty="0" smtClean="0"/>
          </a:p>
          <a:p>
            <a:pPr marL="646387" lvl="1" indent="-173885">
              <a:buFont typeface="Arial" panose="020B0604020202020204" pitchFamily="34" charset="0"/>
              <a:buChar char="•"/>
            </a:pPr>
            <a:r>
              <a:rPr lang="en-US" dirty="0" smtClean="0"/>
              <a:t>Through a new partnership</a:t>
            </a:r>
            <a:r>
              <a:rPr lang="en-US" baseline="0" dirty="0" smtClean="0"/>
              <a:t> with Text4baby, Sesame Street, and Too Small to Fail, n</a:t>
            </a:r>
            <a:r>
              <a:rPr lang="en-US" dirty="0" smtClean="0"/>
              <a:t>ow all parents who get this service are receiving regular texts about the importance of early brain development in addition to health &amp; safety. They</a:t>
            </a:r>
            <a:r>
              <a:rPr lang="en-US" baseline="0" dirty="0" smtClean="0"/>
              <a:t> also get a link to a cute video from Sesame Street that models behavior about engaging with a baby.</a:t>
            </a:r>
          </a:p>
          <a:p>
            <a:pPr marL="472503" lvl="1"/>
            <a:endParaRPr lang="en-US" baseline="0" dirty="0" smtClean="0"/>
          </a:p>
          <a:p>
            <a:pPr marL="646387" lvl="1" indent="-173885">
              <a:buFont typeface="Arial" panose="020B0604020202020204" pitchFamily="34" charset="0"/>
              <a:buChar char="•"/>
            </a:pPr>
            <a:r>
              <a:rPr lang="en-US" baseline="0" dirty="0" smtClean="0"/>
              <a:t>This service is FREE for most cellphone users thanks to generous support from the Wireless Foundation– more information about the service can be found at www.text4baby.com, under “FAQ”.</a:t>
            </a:r>
            <a:endParaRPr lang="en-US" dirty="0" smtClean="0"/>
          </a:p>
          <a:p>
            <a:pPr marL="646387" lvl="1" indent="-173885">
              <a:buFont typeface="Arial" panose="020B0604020202020204" pitchFamily="34" charset="0"/>
              <a:buChar char="•"/>
            </a:pPr>
            <a:endParaRPr lang="en-US" dirty="0" smtClean="0"/>
          </a:p>
          <a:p>
            <a:pPr marL="646387" lvl="1" indent="-173885">
              <a:buFont typeface="Arial" panose="020B0604020202020204" pitchFamily="34" charset="0"/>
              <a:buChar char="•"/>
            </a:pPr>
            <a:r>
              <a:rPr lang="en-US" baseline="0" dirty="0" smtClean="0"/>
              <a:t>When our partners hand out the tote bags, they also verbally encourage parents to sign up for this service right there, and emphasize that they will not be charged for the texts.</a:t>
            </a:r>
            <a:endParaRPr lang="en-US" dirty="0" smtClean="0"/>
          </a:p>
          <a:p>
            <a:pPr marL="472503" lvl="1"/>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14</a:t>
            </a:fld>
            <a:endParaRPr lang="en-US"/>
          </a:p>
        </p:txBody>
      </p:sp>
    </p:spTree>
    <p:extLst>
      <p:ext uri="{BB962C8B-B14F-4D97-AF65-F5344CB8AC3E}">
        <p14:creationId xmlns:p14="http://schemas.microsoft.com/office/powerpoint/2010/main" val="3624161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6387" lvl="1" indent="-173885">
              <a:buFont typeface="Arial" panose="020B0604020202020204" pitchFamily="34" charset="0"/>
              <a:buChar char="•"/>
            </a:pPr>
            <a:r>
              <a:rPr lang="en-US" dirty="0" smtClean="0"/>
              <a:t>“Talking is Teaching” is intended</a:t>
            </a:r>
            <a:r>
              <a:rPr lang="en-US" baseline="0" dirty="0" smtClean="0"/>
              <a:t> to be a data-driven model. In other words, we need to know if what we’re doing is working.</a:t>
            </a:r>
          </a:p>
          <a:p>
            <a:pPr marL="646387" lvl="1" indent="-173885">
              <a:buFont typeface="Arial" panose="020B0604020202020204" pitchFamily="34" charset="0"/>
              <a:buChar char="•"/>
            </a:pPr>
            <a:endParaRPr lang="en-US" baseline="0" dirty="0" smtClean="0"/>
          </a:p>
          <a:p>
            <a:pPr marL="646387" lvl="1" indent="-173885">
              <a:buFont typeface="Arial" panose="020B0604020202020204" pitchFamily="34" charset="0"/>
              <a:buChar char="•"/>
            </a:pPr>
            <a:r>
              <a:rPr lang="en-US" baseline="0" dirty="0" smtClean="0"/>
              <a:t>The question is whether – and how – this approach can change parent behavior and improve the quality of interactions between parents and their children beginning at birth.</a:t>
            </a:r>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15</a:t>
            </a:fld>
            <a:endParaRPr lang="en-US"/>
          </a:p>
        </p:txBody>
      </p:sp>
    </p:spTree>
    <p:extLst>
      <p:ext uri="{BB962C8B-B14F-4D97-AF65-F5344CB8AC3E}">
        <p14:creationId xmlns:p14="http://schemas.microsoft.com/office/powerpoint/2010/main" val="3624161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content was developed in partnership with some amazing national organizations.</a:t>
            </a:r>
          </a:p>
          <a:p>
            <a:endParaRPr lang="en-US" dirty="0" smtClean="0"/>
          </a:p>
          <a:p>
            <a:r>
              <a:rPr lang="en-US" dirty="0" smtClean="0"/>
              <a:t>And</a:t>
            </a:r>
            <a:r>
              <a:rPr lang="en-US" baseline="0" dirty="0" smtClean="0"/>
              <a:t> our local campaign is thrilled to have the support of [list your local partners].</a:t>
            </a:r>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16</a:t>
            </a:fld>
            <a:endParaRPr lang="en-US"/>
          </a:p>
        </p:txBody>
      </p:sp>
    </p:spTree>
    <p:extLst>
      <p:ext uri="{BB962C8B-B14F-4D97-AF65-F5344CB8AC3E}">
        <p14:creationId xmlns:p14="http://schemas.microsoft.com/office/powerpoint/2010/main" val="44751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19</a:t>
            </a:fld>
            <a:endParaRPr lang="en-US"/>
          </a:p>
        </p:txBody>
      </p:sp>
    </p:spTree>
    <p:extLst>
      <p:ext uri="{BB962C8B-B14F-4D97-AF65-F5344CB8AC3E}">
        <p14:creationId xmlns:p14="http://schemas.microsoft.com/office/powerpoint/2010/main" val="277141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E07CE4C-79E2-452C-A44F-422F99DD1D03}" type="slidenum">
              <a:rPr lang="en-US" smtClean="0"/>
              <a:pPr/>
              <a:t>2</a:t>
            </a:fld>
            <a:endParaRPr lang="en-US"/>
          </a:p>
        </p:txBody>
      </p:sp>
    </p:spTree>
    <p:extLst>
      <p:ext uri="{BB962C8B-B14F-4D97-AF65-F5344CB8AC3E}">
        <p14:creationId xmlns:p14="http://schemas.microsoft.com/office/powerpoint/2010/main" val="195838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885" indent="-173885">
              <a:buFont typeface="Arial" panose="020B0604020202020204" pitchFamily="34" charset="0"/>
              <a:buChar char="•"/>
            </a:pPr>
            <a:r>
              <a:rPr lang="en-US" dirty="0"/>
              <a:t>As you may know, decades of research has shown that the more words and conversation parents and caregivers direct at their children through actions like talking, reading and singing, the more their children’s vocabulary and early learning skills improve.</a:t>
            </a:r>
          </a:p>
          <a:p>
            <a:pPr marL="173885" indent="-173885">
              <a:buFont typeface="Arial" panose="020B0604020202020204" pitchFamily="34" charset="0"/>
              <a:buChar char="•"/>
            </a:pPr>
            <a:endParaRPr lang="en-US" dirty="0"/>
          </a:p>
          <a:p>
            <a:pPr marL="173885" indent="-173885" defTabSz="927384">
              <a:buFont typeface="Arial" panose="020B0604020202020204" pitchFamily="34" charset="0"/>
              <a:buChar char="•"/>
              <a:defRPr/>
            </a:pPr>
            <a:r>
              <a:rPr lang="en-US" dirty="0"/>
              <a:t>And it’s not just about reading a book or showing flashcards—parents must engage their children in back-and-forth communication and in a nurturing, loving environment for proper early brain development. </a:t>
            </a:r>
          </a:p>
          <a:p>
            <a:pPr marL="173885" indent="-173885">
              <a:buFont typeface="Arial" panose="020B0604020202020204" pitchFamily="34" charset="0"/>
              <a:buChar char="•"/>
            </a:pPr>
            <a:endParaRPr lang="en-US" dirty="0"/>
          </a:p>
          <a:p>
            <a:pPr marL="173885" indent="-173885" defTabSz="927384">
              <a:buFont typeface="Arial" panose="020B0604020202020204" pitchFamily="34" charset="0"/>
              <a:buChar char="•"/>
              <a:defRPr/>
            </a:pPr>
            <a:r>
              <a:rPr lang="en-US" dirty="0"/>
              <a:t>But that same research shows that children in low-income families hear about </a:t>
            </a:r>
            <a:r>
              <a:rPr lang="en-US" u="sng" dirty="0"/>
              <a:t>30 million fewer words</a:t>
            </a:r>
            <a:r>
              <a:rPr lang="en-US" dirty="0"/>
              <a:t> by their 4</a:t>
            </a:r>
            <a:r>
              <a:rPr lang="en-US" baseline="30000" dirty="0"/>
              <a:t>th</a:t>
            </a:r>
            <a:r>
              <a:rPr lang="en-US" dirty="0"/>
              <a:t> birthday than children in high-income families. </a:t>
            </a:r>
          </a:p>
          <a:p>
            <a:pPr defTabSz="927384">
              <a:defRPr/>
            </a:pPr>
            <a:endParaRPr lang="en-US" dirty="0"/>
          </a:p>
          <a:p>
            <a:pPr marL="173885" indent="-173885" defTabSz="927384">
              <a:buFont typeface="Arial" panose="020B0604020202020204" pitchFamily="34" charset="0"/>
              <a:buChar char="•"/>
              <a:defRPr/>
            </a:pPr>
            <a:r>
              <a:rPr lang="en-US" b="0" i="0" dirty="0" smtClean="0"/>
              <a:t>We know that the number of words heard directly</a:t>
            </a:r>
            <a:r>
              <a:rPr lang="en-US" b="0" i="0" baseline="0" dirty="0" smtClean="0"/>
              <a:t> relates to the number of words learned, which you can see on these graphs. </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On average, a 3-year-old child from a family of affluent, educated parents knows </a:t>
            </a:r>
            <a:r>
              <a:rPr lang="en-US" u="sng" dirty="0"/>
              <a:t>1,100 words</a:t>
            </a:r>
            <a:r>
              <a:rPr lang="en-US" dirty="0"/>
              <a:t>, while a 3-year old child from a low-income family knows </a:t>
            </a:r>
            <a:r>
              <a:rPr lang="en-US" u="sng" dirty="0"/>
              <a:t>only 500</a:t>
            </a:r>
            <a:r>
              <a:rPr lang="en-US" dirty="0"/>
              <a:t>. </a:t>
            </a:r>
          </a:p>
          <a:p>
            <a:endParaRPr lang="en-US" u="sng" dirty="0"/>
          </a:p>
          <a:p>
            <a:pPr marL="173885" indent="-173885">
              <a:buFont typeface="Arial" panose="020B0604020202020204" pitchFamily="34" charset="0"/>
              <a:buChar char="•"/>
            </a:pPr>
            <a:r>
              <a:rPr lang="en-US" dirty="0"/>
              <a:t>New research has taught us that children </a:t>
            </a:r>
            <a:r>
              <a:rPr lang="en-US" u="sng" dirty="0"/>
              <a:t>as young as 18 months old</a:t>
            </a:r>
            <a:r>
              <a:rPr lang="en-US" dirty="0"/>
              <a:t> already show evidence of falling behind in language recognition and vocabulary development.</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This “word gap” can lead to an achievement gap in school and later in life. </a:t>
            </a:r>
          </a:p>
          <a:p>
            <a:pPr marL="173885" indent="-173885">
              <a:buFont typeface="Arial" panose="020B0604020202020204" pitchFamily="34" charset="0"/>
              <a:buChar char="•"/>
            </a:pPr>
            <a:endParaRPr lang="en-US" dirty="0"/>
          </a:p>
          <a:p>
            <a:pPr marL="173885" indent="-173885">
              <a:buFont typeface="Arial" panose="020B0604020202020204" pitchFamily="34" charset="0"/>
              <a:buChar char="•"/>
            </a:pPr>
            <a:endParaRPr lang="en-US" b="0" i="0" dirty="0" smtClean="0"/>
          </a:p>
          <a:p>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3</a:t>
            </a:fld>
            <a:endParaRPr lang="en-US"/>
          </a:p>
        </p:txBody>
      </p:sp>
    </p:spTree>
    <p:extLst>
      <p:ext uri="{BB962C8B-B14F-4D97-AF65-F5344CB8AC3E}">
        <p14:creationId xmlns:p14="http://schemas.microsoft.com/office/powerpoint/2010/main" val="363456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is Teaching: Talk, Read, Sing” is a public awareness and action campaign that aims to motivate parents and caregivers to talk, read, and sing more with their young children from birth.</a:t>
            </a:r>
          </a:p>
          <a:p>
            <a:endParaRPr lang="en-US" dirty="0" smtClean="0"/>
          </a:p>
          <a:p>
            <a:r>
              <a:rPr lang="en-US" dirty="0" smtClean="0"/>
              <a:t>The campaign partners with trusted messengers to share information with parents about the critical role they play in their child’s development, as well as concrete tools to help them engage in language-rich activities with their children. </a:t>
            </a:r>
          </a:p>
          <a:p>
            <a:endParaRPr lang="en-US" dirty="0" smtClean="0"/>
          </a:p>
          <a:p>
            <a:r>
              <a:rPr lang="en-US" dirty="0" smtClean="0"/>
              <a:t>Paid and social media efforts reinforce that simple actions – like describing objects seen during a walk, singing songs, or telling stories – can significantly improve a baby’s ability to learn new words and concepts.</a:t>
            </a:r>
          </a:p>
          <a:p>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4</a:t>
            </a:fld>
            <a:endParaRPr lang="en-US"/>
          </a:p>
        </p:txBody>
      </p:sp>
    </p:spTree>
    <p:extLst>
      <p:ext uri="{BB962C8B-B14F-4D97-AF65-F5344CB8AC3E}">
        <p14:creationId xmlns:p14="http://schemas.microsoft.com/office/powerpoint/2010/main" val="77505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defRPr/>
            </a:pPr>
            <a:r>
              <a:rPr lang="en-US" dirty="0"/>
              <a:t>We know we can close the word gap if we can convince parents and caregivers—especially those living in high-risk communities—that they have the power to make change happen, simply by talking, reading and singing WITH their children every day </a:t>
            </a:r>
            <a:r>
              <a:rPr lang="en-US" u="sng" dirty="0"/>
              <a:t>from birth. </a:t>
            </a:r>
          </a:p>
          <a:p>
            <a:pPr lvl="0"/>
            <a:endParaRPr lang="en-US" dirty="0"/>
          </a:p>
          <a:p>
            <a:pPr lvl="0"/>
            <a:r>
              <a:rPr lang="en-US" dirty="0"/>
              <a:t>In order for parents to believe these research-tested messages and engage in these behaviors, three things must happen:</a:t>
            </a:r>
          </a:p>
          <a:p>
            <a:pPr lvl="0"/>
            <a:endParaRPr lang="en-US" dirty="0"/>
          </a:p>
          <a:p>
            <a:pPr marL="695538" lvl="1" indent="-231846" defTabSz="927384">
              <a:buFontTx/>
              <a:buAutoNum type="arabicParenR"/>
              <a:defRPr/>
            </a:pPr>
            <a:r>
              <a:rPr lang="en-US" dirty="0"/>
              <a:t>They must hear from people they trust. </a:t>
            </a:r>
            <a:r>
              <a:rPr lang="en-US" b="0" baseline="0" dirty="0" smtClean="0"/>
              <a:t>For example in focus groups conducted, parents identified pediatricians, friends &amp; family as highly trusted sources. </a:t>
            </a:r>
          </a:p>
          <a:p>
            <a:pPr marL="695538" lvl="1" indent="-231846" defTabSz="927384">
              <a:buFontTx/>
              <a:buAutoNum type="arabicParenR"/>
              <a:defRPr/>
            </a:pPr>
            <a:r>
              <a:rPr lang="en-US" dirty="0"/>
              <a:t>They must find reinforcements of those messages in their environment. W</a:t>
            </a:r>
            <a:r>
              <a:rPr lang="en-US" b="0" baseline="0" dirty="0" smtClean="0"/>
              <a:t>e are placing our media on billboards, bus shelters, places where families spend time. To reinforce messages they get – and actively engage them in talking, reading and during everyday activities, like while they are waiting for the bus.</a:t>
            </a:r>
          </a:p>
          <a:p>
            <a:pPr marL="695538" lvl="1" indent="-231846" defTabSz="927384">
              <a:buFontTx/>
              <a:buAutoNum type="arabicParenR"/>
              <a:defRPr/>
            </a:pPr>
            <a:r>
              <a:rPr lang="en-US" dirty="0"/>
              <a:t>They must have the tools they need to facilitate these conversations. W</a:t>
            </a:r>
            <a:r>
              <a:rPr lang="en-US" b="0" baseline="0" dirty="0" smtClean="0"/>
              <a:t>e are employing tools that offer concrete suggestions, examples that model activities, and reminders to parents about how they can engage in this behavior.</a:t>
            </a:r>
          </a:p>
          <a:p>
            <a:pPr marL="463692" lvl="1"/>
            <a:endParaRPr lang="en-US" dirty="0"/>
          </a:p>
          <a:p>
            <a:r>
              <a:rPr lang="en-US" dirty="0"/>
              <a:t>We’re seeking to make these three things happen through our “Talking is Teaching” campaign, which has developed a way to share these messages using trusted messengers. </a:t>
            </a:r>
          </a:p>
          <a:p>
            <a:endParaRPr lang="en-US" dirty="0"/>
          </a:p>
          <a:p>
            <a:pPr defTabSz="927384">
              <a:defRPr/>
            </a:pPr>
            <a:r>
              <a:rPr lang="en-US" baseline="0" dirty="0" smtClean="0"/>
              <a:t>A central piece of this campaign’s approach is </a:t>
            </a:r>
            <a:r>
              <a:rPr lang="en-US" b="0" baseline="0" dirty="0" smtClean="0"/>
              <a:t>to help parents integrate these actions into their daily routines. We know that </a:t>
            </a:r>
            <a:r>
              <a:rPr lang="en-US" baseline="0" dirty="0" smtClean="0"/>
              <a:t>parents are often overwhelmed and busy, and so we want to show them that they can take small actions during their regular routine – like singing a silly song while changing their baby’s diaper – and make a big impact on their child. </a:t>
            </a:r>
            <a:endParaRPr lang="en-US" dirty="0"/>
          </a:p>
          <a:p>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5</a:t>
            </a:fld>
            <a:endParaRPr lang="en-US"/>
          </a:p>
        </p:txBody>
      </p:sp>
    </p:spTree>
    <p:extLst>
      <p:ext uri="{BB962C8B-B14F-4D97-AF65-F5344CB8AC3E}">
        <p14:creationId xmlns:p14="http://schemas.microsoft.com/office/powerpoint/2010/main" val="72488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885" indent="-173885" defTabSz="927384">
              <a:buFont typeface="Arial" panose="020B0604020202020204" pitchFamily="34" charset="0"/>
              <a:buChar char="•"/>
              <a:defRPr/>
            </a:pPr>
            <a:r>
              <a:rPr lang="en-US" dirty="0"/>
              <a:t>The Talking is Teaching campaign employs a range of communications tactics for raising public awareness. Paid media reinforces messages the campaign is already delivering to parents and caregivers directly on the ground. Earned media has engaged the nation with the “big picture” narrative about the word gap, and increasingly is used in local markets to highlight personal family stories and the ways parents and caregivers are receiving important information and tools to help them improve their children’s early learning. Talking is Teaching also takes advantage of a wide range of social media channels for communicating with parents, funders and all of its local and national partners. Learn more about each communications strategy, download customizable templates, and view examples from our local campaigns.</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To that end, our effort involves a community-wide, multi-media campaign.</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Our messages highlight for parents and caregivers how simple actions done every day from birth—like describing objects seen during a bus ride, asking questions, singing songs, reading aloud, or telling stories—can significantly improve a baby’s ability to build vocabulary and develop their brains. </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Campaign messages will appear on billboards, bus ads and in paid media spots. </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We hope that these messages will not only reinforce the campaign’s themes, but also will prompt parents to take action right then &amp; there – while they are waiting at a bus stop, shopping in a grocery store, driving in the car or going for a walk through the neighborhood.</a:t>
            </a:r>
            <a:endParaRPr lang="en-US" dirty="0" smtClean="0"/>
          </a:p>
          <a:p>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6</a:t>
            </a:fld>
            <a:endParaRPr lang="en-US"/>
          </a:p>
        </p:txBody>
      </p:sp>
    </p:spTree>
    <p:extLst>
      <p:ext uri="{BB962C8B-B14F-4D97-AF65-F5344CB8AC3E}">
        <p14:creationId xmlns:p14="http://schemas.microsoft.com/office/powerpoint/2010/main" val="388991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885" indent="-173885" defTabSz="927384">
              <a:buFont typeface="Arial" panose="020B0604020202020204" pitchFamily="34" charset="0"/>
              <a:buChar char="•"/>
              <a:defRPr/>
            </a:pPr>
            <a:r>
              <a:rPr lang="en-US" dirty="0"/>
              <a:t>To that end, our effort involves a community-wide, multi-media campaign.</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Our messages highlight for parents and caregivers how simple actions done every day from birth—like describing objects seen during a bus ride, asking questions, singing songs, reading aloud, or telling stories—can significantly improve a baby’s ability to build vocabulary and develop their brains. </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Campaign messages will appear on billboards, bus ads and in paid media spots. </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We hope that these messages will not only reinforce the campaign’s themes, but also will prompt parents to take action right then &amp; there – while they are waiting at a bus stop, shopping in a grocery store, driving in the car or going for a walk through the neighborhood.</a:t>
            </a:r>
            <a:endParaRPr lang="en-US" dirty="0" smtClean="0"/>
          </a:p>
          <a:p>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7</a:t>
            </a:fld>
            <a:endParaRPr lang="en-US"/>
          </a:p>
        </p:txBody>
      </p:sp>
    </p:spTree>
    <p:extLst>
      <p:ext uri="{BB962C8B-B14F-4D97-AF65-F5344CB8AC3E}">
        <p14:creationId xmlns:p14="http://schemas.microsoft.com/office/powerpoint/2010/main" val="39544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885" indent="-173885" defTabSz="927384">
              <a:buFont typeface="Arial" panose="020B0604020202020204" pitchFamily="34" charset="0"/>
              <a:buChar char="•"/>
              <a:defRPr/>
            </a:pPr>
            <a:r>
              <a:rPr lang="en-US" dirty="0"/>
              <a:t>We are actively working in partnership with… [Talk about your partners, for example: pediatricians, business leaders, community advocates, faith-based leaders, etc.]</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Local organizations, churches, libraries and health care providers will help raise awareness by sharing materials and information with parents and caregivers about early brain growth. </a:t>
            </a:r>
          </a:p>
          <a:p>
            <a:pPr marL="173885" indent="-173885" defTabSz="927384">
              <a:buFont typeface="Arial" panose="020B0604020202020204" pitchFamily="34" charset="0"/>
              <a:buChar char="•"/>
              <a:defRPr/>
            </a:pPr>
            <a:endParaRPr lang="en-US" dirty="0"/>
          </a:p>
          <a:p>
            <a:pPr marL="173885" indent="-173885" defTabSz="927384">
              <a:buFont typeface="Arial" panose="020B0604020202020204" pitchFamily="34" charset="0"/>
              <a:buChar char="•"/>
              <a:defRPr/>
            </a:pPr>
            <a:r>
              <a:rPr lang="en-US" dirty="0"/>
              <a:t>These campaign messengers will distribute “Talking is Teaching: Talk, Read, Sing” directly to families.</a:t>
            </a:r>
          </a:p>
          <a:p>
            <a:pPr defTabSz="927384">
              <a:defRPr/>
            </a:pPr>
            <a:endParaRPr lang="en-US" dirty="0"/>
          </a:p>
          <a:p>
            <a:pPr defTabSz="927384">
              <a:defRPr/>
            </a:pPr>
            <a:endParaRPr lang="en-US" dirty="0"/>
          </a:p>
          <a:p>
            <a:pPr defTabSz="927384">
              <a:defRPr/>
            </a:pPr>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8</a:t>
            </a:fld>
            <a:endParaRPr lang="en-US"/>
          </a:p>
        </p:txBody>
      </p:sp>
    </p:spTree>
    <p:extLst>
      <p:ext uri="{BB962C8B-B14F-4D97-AF65-F5344CB8AC3E}">
        <p14:creationId xmlns:p14="http://schemas.microsoft.com/office/powerpoint/2010/main" val="221054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6387" lvl="1" indent="-173885" defTabSz="927384">
              <a:buFont typeface="Arial" panose="020B0604020202020204" pitchFamily="34" charset="0"/>
              <a:buChar char="•"/>
              <a:defRPr/>
            </a:pPr>
            <a:r>
              <a:rPr lang="en-US" dirty="0"/>
              <a:t>Here you can see the concrete tools that we are distributing to families through trusted messengers.</a:t>
            </a:r>
          </a:p>
          <a:p>
            <a:pPr marL="472503" lvl="1" defTabSz="927384">
              <a:defRPr/>
            </a:pPr>
            <a:endParaRPr lang="en-US" dirty="0"/>
          </a:p>
          <a:p>
            <a:pPr marL="646387" lvl="1" indent="-173885" defTabSz="927384">
              <a:buFont typeface="Arial" panose="020B0604020202020204" pitchFamily="34" charset="0"/>
              <a:buChar char="•"/>
              <a:defRPr/>
            </a:pPr>
            <a:r>
              <a:rPr lang="en-US" dirty="0"/>
              <a:t>These toolkits include a number of high-quality materials that we are handing out to parents and caregivers to encourage them to engage their children as much as they can every day.</a:t>
            </a:r>
          </a:p>
          <a:p>
            <a:pPr marL="646387" lvl="1" indent="-173885" defTabSz="927384">
              <a:buFont typeface="Arial" panose="020B0604020202020204" pitchFamily="34" charset="0"/>
              <a:buChar char="•"/>
              <a:defRPr/>
            </a:pPr>
            <a:endParaRPr lang="en-US" dirty="0"/>
          </a:p>
          <a:p>
            <a:pPr marL="646387" lvl="1" indent="-173885" defTabSz="927384">
              <a:buFont typeface="Arial" panose="020B0604020202020204" pitchFamily="34" charset="0"/>
              <a:buChar char="•"/>
              <a:defRPr/>
            </a:pPr>
            <a:r>
              <a:rPr lang="en-US" dirty="0"/>
              <a:t>All of the materials are available in both English and Spanish.</a:t>
            </a:r>
          </a:p>
          <a:p>
            <a:pPr marL="646387" lvl="1" indent="-173885" defTabSz="927384">
              <a:defRPr/>
            </a:pPr>
            <a:r>
              <a:rPr lang="en-US" dirty="0"/>
              <a:t>[THESE MATERIALS MAY BE ADAPTED TO MEET INDIVIDUAL COMMUNITY’S NEEDS AND RESOURCES, SO PLEASE ADAPT THESE SLIDES AS NEEDED] </a:t>
            </a:r>
          </a:p>
          <a:p>
            <a:pPr marL="472503" lvl="1"/>
            <a:endParaRPr lang="en-US" dirty="0"/>
          </a:p>
        </p:txBody>
      </p:sp>
      <p:sp>
        <p:nvSpPr>
          <p:cNvPr id="4" name="Slide Number Placeholder 3"/>
          <p:cNvSpPr>
            <a:spLocks noGrp="1"/>
          </p:cNvSpPr>
          <p:nvPr>
            <p:ph type="sldNum" sz="quarter" idx="10"/>
          </p:nvPr>
        </p:nvSpPr>
        <p:spPr/>
        <p:txBody>
          <a:bodyPr/>
          <a:lstStyle/>
          <a:p>
            <a:fld id="{4E07CE4C-79E2-452C-A44F-422F99DD1D03}" type="slidenum">
              <a:rPr lang="en-US" smtClean="0"/>
              <a:pPr/>
              <a:t>9</a:t>
            </a:fld>
            <a:endParaRPr lang="en-US"/>
          </a:p>
        </p:txBody>
      </p:sp>
    </p:spTree>
    <p:extLst>
      <p:ext uri="{BB962C8B-B14F-4D97-AF65-F5344CB8AC3E}">
        <p14:creationId xmlns:p14="http://schemas.microsoft.com/office/powerpoint/2010/main" val="362416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2B055-B2C3-4D9D-84AE-C18A7E4FFEA4}"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259424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2B055-B2C3-4D9D-84AE-C18A7E4FFEA4}"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9436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2B055-B2C3-4D9D-84AE-C18A7E4FFEA4}"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82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2B055-B2C3-4D9D-84AE-C18A7E4FFEA4}"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170853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2B055-B2C3-4D9D-84AE-C18A7E4FFEA4}"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404049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2B055-B2C3-4D9D-84AE-C18A7E4FFEA4}"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275373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2B055-B2C3-4D9D-84AE-C18A7E4FFEA4}" type="datetimeFigureOut">
              <a:rPr lang="en-US" smtClean="0"/>
              <a:pPr/>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333866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2B055-B2C3-4D9D-84AE-C18A7E4FFEA4}" type="datetimeFigureOut">
              <a:rPr lang="en-US" smtClean="0"/>
              <a:pPr/>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123757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2B055-B2C3-4D9D-84AE-C18A7E4FFEA4}"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229414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2B055-B2C3-4D9D-84AE-C18A7E4FFEA4}"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101976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2B055-B2C3-4D9D-84AE-C18A7E4FFEA4}"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A017F-0CEA-4A60-8413-7CE1029D822E}" type="slidenum">
              <a:rPr lang="en-US" smtClean="0"/>
              <a:pPr/>
              <a:t>‹#›</a:t>
            </a:fld>
            <a:endParaRPr lang="en-US"/>
          </a:p>
        </p:txBody>
      </p:sp>
    </p:spTree>
    <p:extLst>
      <p:ext uri="{BB962C8B-B14F-4D97-AF65-F5344CB8AC3E}">
        <p14:creationId xmlns:p14="http://schemas.microsoft.com/office/powerpoint/2010/main" val="303036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2B055-B2C3-4D9D-84AE-C18A7E4FFEA4}" type="datetimeFigureOut">
              <a:rPr lang="en-US" smtClean="0"/>
              <a:pPr/>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A017F-0CEA-4A60-8413-7CE1029D822E}" type="slidenum">
              <a:rPr lang="en-US" smtClean="0"/>
              <a:pPr/>
              <a:t>‹#›</a:t>
            </a:fld>
            <a:endParaRPr lang="en-US"/>
          </a:p>
        </p:txBody>
      </p:sp>
    </p:spTree>
    <p:extLst>
      <p:ext uri="{BB962C8B-B14F-4D97-AF65-F5344CB8AC3E}">
        <p14:creationId xmlns:p14="http://schemas.microsoft.com/office/powerpoint/2010/main" val="2869373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5.jpeg"/><Relationship Id="rId10" Type="http://schemas.openxmlformats.org/officeDocument/2006/relationships/image" Target="../media/image35.jpeg"/><Relationship Id="rId4" Type="http://schemas.openxmlformats.org/officeDocument/2006/relationships/image" Target="../media/image30.jpeg"/><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717765" y="457200"/>
            <a:ext cx="6389914" cy="4724400"/>
          </a:xfrm>
          <a:prstGeom prst="rect">
            <a:avLst/>
          </a:prstGeom>
        </p:spPr>
      </p:pic>
      <p:sp>
        <p:nvSpPr>
          <p:cNvPr id="2" name="Title 1"/>
          <p:cNvSpPr>
            <a:spLocks noGrp="1"/>
          </p:cNvSpPr>
          <p:nvPr>
            <p:ph type="ctrTitle"/>
          </p:nvPr>
        </p:nvSpPr>
        <p:spPr>
          <a:xfrm>
            <a:off x="1828802" y="2593648"/>
            <a:ext cx="6095998" cy="1521152"/>
          </a:xfrm>
        </p:spPr>
        <p:txBody>
          <a:bodyPr>
            <a:noAutofit/>
          </a:bodyPr>
          <a:lstStyle/>
          <a:p>
            <a:r>
              <a:rPr lang="en-US" sz="2400" b="1" spc="60" dirty="0" smtClean="0">
                <a:solidFill>
                  <a:schemeClr val="bg1"/>
                </a:solidFill>
              </a:rPr>
              <a:t>Talking is Teaching: Talk, Read, Sing</a:t>
            </a:r>
            <a:r>
              <a:rPr lang="en-US" sz="200" b="1" spc="60" dirty="0" smtClean="0">
                <a:solidFill>
                  <a:schemeClr val="bg1"/>
                </a:solidFill>
              </a:rPr>
              <a:t>     </a:t>
            </a:r>
            <a:br>
              <a:rPr lang="en-US" sz="200" b="1" spc="60" dirty="0" smtClean="0">
                <a:solidFill>
                  <a:schemeClr val="bg1"/>
                </a:solidFill>
              </a:rPr>
            </a:br>
            <a:r>
              <a:rPr lang="en-US" sz="1800" spc="60" dirty="0" smtClean="0"/>
              <a:t/>
            </a:r>
            <a:br>
              <a:rPr lang="en-US" sz="1800" spc="60" dirty="0" smtClean="0"/>
            </a:br>
            <a:r>
              <a:rPr lang="en-US" sz="2000" dirty="0" smtClean="0">
                <a:solidFill>
                  <a:schemeClr val="bg2">
                    <a:lumMod val="20000"/>
                    <a:lumOff val="80000"/>
                  </a:schemeClr>
                </a:solidFill>
              </a:rPr>
              <a:t>An Innovative Campaign to Boost Early Learning  and Close the “Word Gap”</a:t>
            </a:r>
            <a:endParaRPr lang="en-US" sz="1800" dirty="0">
              <a:solidFill>
                <a:schemeClr val="bg2">
                  <a:lumMod val="20000"/>
                  <a:lumOff val="80000"/>
                </a:schemeClr>
              </a:solidFill>
            </a:endParaRPr>
          </a:p>
        </p:txBody>
      </p:sp>
      <p:sp>
        <p:nvSpPr>
          <p:cNvPr id="8" name="Rectangle 7"/>
          <p:cNvSpPr/>
          <p:nvPr/>
        </p:nvSpPr>
        <p:spPr>
          <a:xfrm>
            <a:off x="8077199" y="4953000"/>
            <a:ext cx="1057275"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765" y="4542434"/>
            <a:ext cx="1908353" cy="209536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1881" y="5105400"/>
            <a:ext cx="1236536" cy="1456202"/>
          </a:xfrm>
          <a:prstGeom prst="rect">
            <a:avLst/>
          </a:prstGeom>
        </p:spPr>
      </p:pic>
      <p:sp>
        <p:nvSpPr>
          <p:cNvPr id="3" name="TextBox 2"/>
          <p:cNvSpPr txBox="1"/>
          <p:nvPr/>
        </p:nvSpPr>
        <p:spPr>
          <a:xfrm>
            <a:off x="1828802" y="838200"/>
            <a:ext cx="6095998" cy="1200329"/>
          </a:xfrm>
          <a:prstGeom prst="rect">
            <a:avLst/>
          </a:prstGeom>
          <a:noFill/>
        </p:spPr>
        <p:txBody>
          <a:bodyPr wrap="square" rtlCol="0">
            <a:spAutoFit/>
          </a:bodyPr>
          <a:lstStyle/>
          <a:p>
            <a:pPr algn="ctr"/>
            <a:r>
              <a:rPr 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rPr>
              <a:t>Welcome Baby </a:t>
            </a:r>
          </a:p>
          <a:p>
            <a:pPr algn="ctr"/>
            <a:r>
              <a:rPr 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rPr>
              <a:t>Training Presentation</a:t>
            </a:r>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0200" y="5455236"/>
            <a:ext cx="1661166" cy="807799"/>
          </a:xfrm>
          <a:prstGeom prst="rect">
            <a:avLst/>
          </a:prstGeom>
        </p:spPr>
      </p:pic>
      <p:cxnSp>
        <p:nvCxnSpPr>
          <p:cNvPr id="12" name="Straight Connector 11"/>
          <p:cNvCxnSpPr/>
          <p:nvPr/>
        </p:nvCxnSpPr>
        <p:spPr>
          <a:xfrm>
            <a:off x="2209800" y="2286000"/>
            <a:ext cx="5410200" cy="0"/>
          </a:xfrm>
          <a:prstGeom prst="line">
            <a:avLst/>
          </a:prstGeom>
          <a:ln w="15875" cmpd="sng">
            <a:solidFill>
              <a:schemeClr val="accent3">
                <a:lumMod val="20000"/>
                <a:lumOff val="80000"/>
              </a:schemeClr>
            </a:solidFill>
            <a:prstDash val="sysDot"/>
          </a:ln>
          <a:effectLst>
            <a:outerShdw blurRad="457200" dist="139700" dir="1080000" sx="170000" sy="170000" algn="tl" rotWithShape="0">
              <a:schemeClr val="bg1">
                <a:alpha val="0"/>
              </a:schemeClr>
            </a:outerShd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59303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93834">
            <a:off x="161226" y="4621565"/>
            <a:ext cx="1889398" cy="1889398"/>
          </a:xfrm>
          <a:prstGeom prst="rect">
            <a:avLst/>
          </a:prstGeom>
        </p:spPr>
      </p:pic>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39298" y="5878170"/>
            <a:ext cx="837804" cy="979830"/>
          </a:xfrm>
          <a:prstGeom prst="rect">
            <a:avLst/>
          </a:prstGeom>
        </p:spPr>
      </p:pic>
      <p:cxnSp>
        <p:nvCxnSpPr>
          <p:cNvPr id="17" name="Straight Connector 16"/>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1" name="Content Placeholder 3"/>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rcRect l="-390"/>
          <a:stretch/>
        </p:blipFill>
        <p:spPr>
          <a:xfrm>
            <a:off x="4011810" y="1843781"/>
            <a:ext cx="5112504" cy="3391810"/>
          </a:xfrm>
        </p:spPr>
      </p:pic>
      <p:sp>
        <p:nvSpPr>
          <p:cNvPr id="3" name="TextBox 2"/>
          <p:cNvSpPr txBox="1"/>
          <p:nvPr/>
        </p:nvSpPr>
        <p:spPr>
          <a:xfrm>
            <a:off x="609600" y="304800"/>
            <a:ext cx="7848600" cy="1569660"/>
          </a:xfrm>
          <a:prstGeom prst="rect">
            <a:avLst/>
          </a:prstGeom>
          <a:noFill/>
        </p:spPr>
        <p:txBody>
          <a:bodyPr wrap="square" rtlCol="0">
            <a:spAutoFit/>
          </a:bodyPr>
          <a:lstStyle/>
          <a:p>
            <a:pPr algn="r"/>
            <a:r>
              <a:rPr lang="en-US" sz="3200" dirty="0">
                <a:latin typeface="+mj-lt"/>
              </a:rPr>
              <a:t>Talking is </a:t>
            </a:r>
            <a:r>
              <a:rPr lang="en-US" sz="3200" dirty="0" smtClean="0">
                <a:latin typeface="+mj-lt"/>
              </a:rPr>
              <a:t>Teaching </a:t>
            </a:r>
            <a:r>
              <a:rPr lang="en-US" sz="3200" b="1" dirty="0" smtClean="0">
                <a:ln w="22225">
                  <a:solidFill>
                    <a:schemeClr val="accent2"/>
                  </a:solidFill>
                  <a:prstDash val="solid"/>
                </a:ln>
                <a:solidFill>
                  <a:schemeClr val="accent2">
                    <a:lumMod val="40000"/>
                    <a:lumOff val="60000"/>
                  </a:schemeClr>
                </a:solidFill>
                <a:latin typeface="+mj-lt"/>
              </a:rPr>
              <a:t>Materials/Toolkit:</a:t>
            </a:r>
            <a:r>
              <a:rPr lang="en-US" sz="3200" dirty="0">
                <a:latin typeface="+mj-lt"/>
              </a:rPr>
              <a:t/>
            </a:r>
            <a:br>
              <a:rPr lang="en-US" sz="3200" dirty="0">
                <a:latin typeface="+mj-lt"/>
              </a:rPr>
            </a:br>
            <a:r>
              <a:rPr lang="en-US" sz="3200" dirty="0" smtClean="0">
                <a:latin typeface="+mj-lt"/>
              </a:rPr>
              <a:t>	</a:t>
            </a:r>
            <a:r>
              <a:rPr lang="en-US" sz="3200" dirty="0" smtClean="0">
                <a:ln w="0"/>
                <a:solidFill>
                  <a:schemeClr val="bg2"/>
                </a:solidFill>
                <a:effectLst>
                  <a:outerShdw blurRad="38100" dist="25400" dir="5400000" algn="ctr" rotWithShape="0">
                    <a:srgbClr val="6E747A">
                      <a:alpha val="43000"/>
                    </a:srgbClr>
                  </a:outerShdw>
                </a:effectLst>
                <a:latin typeface="+mj-lt"/>
              </a:rPr>
              <a:t>A </a:t>
            </a:r>
            <a:r>
              <a:rPr lang="en-US" sz="3200" dirty="0">
                <a:ln w="0"/>
                <a:solidFill>
                  <a:schemeClr val="bg2"/>
                </a:solidFill>
                <a:effectLst>
                  <a:outerShdw blurRad="38100" dist="25400" dir="5400000" algn="ctr" rotWithShape="0">
                    <a:srgbClr val="6E747A">
                      <a:alpha val="43000"/>
                    </a:srgbClr>
                  </a:outerShdw>
                </a:effectLst>
                <a:latin typeface="+mj-lt"/>
              </a:rPr>
              <a:t>Conversation Starter</a:t>
            </a:r>
            <a:br>
              <a:rPr lang="en-US" sz="3200" dirty="0">
                <a:ln w="0"/>
                <a:solidFill>
                  <a:schemeClr val="bg2"/>
                </a:solidFill>
                <a:effectLst>
                  <a:outerShdw blurRad="38100" dist="25400" dir="5400000" algn="ctr" rotWithShape="0">
                    <a:srgbClr val="6E747A">
                      <a:alpha val="43000"/>
                    </a:srgbClr>
                  </a:outerShdw>
                </a:effectLst>
                <a:latin typeface="+mj-lt"/>
              </a:rPr>
            </a:br>
            <a:endParaRPr lang="en-US" sz="3200" dirty="0">
              <a:ln w="0"/>
              <a:solidFill>
                <a:schemeClr val="bg2"/>
              </a:solidFill>
              <a:effectLst>
                <a:outerShdw blurRad="38100" dist="25400" dir="5400000" algn="ctr" rotWithShape="0">
                  <a:srgbClr val="6E747A">
                    <a:alpha val="43000"/>
                  </a:srgbClr>
                </a:outerShdw>
              </a:effectLst>
              <a:latin typeface="+mj-lt"/>
            </a:endParaRPr>
          </a:p>
        </p:txBody>
      </p:sp>
      <p:sp>
        <p:nvSpPr>
          <p:cNvPr id="4" name="TextBox 3"/>
          <p:cNvSpPr txBox="1"/>
          <p:nvPr/>
        </p:nvSpPr>
        <p:spPr>
          <a:xfrm>
            <a:off x="152400" y="1589959"/>
            <a:ext cx="3869570" cy="4739759"/>
          </a:xfrm>
          <a:prstGeom prst="rect">
            <a:avLst/>
          </a:prstGeom>
          <a:noFill/>
        </p:spPr>
        <p:txBody>
          <a:bodyPr wrap="square" rtlCol="0">
            <a:spAutoFit/>
          </a:bodyPr>
          <a:lstStyle/>
          <a:p>
            <a:endParaRPr lang="en-US" sz="1400" b="1" dirty="0" smtClean="0"/>
          </a:p>
          <a:p>
            <a:pPr marL="285750" indent="-285750">
              <a:buFont typeface="Arial" panose="020B0604020202020204" pitchFamily="34" charset="0"/>
              <a:buChar char="•"/>
            </a:pPr>
            <a:r>
              <a:rPr lang="en-US" dirty="0" smtClean="0"/>
              <a:t>Go through each item and discuss how to incorporate talking, reading, and singing into daily routines.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kits come in plastic bags. After presenting TRS items, review the hazards associated with plastic bags. </a:t>
            </a:r>
            <a:endParaRPr lang="en-US" dirty="0"/>
          </a:p>
          <a:p>
            <a:pPr marL="1657350" lvl="3" indent="-285750">
              <a:buFont typeface="Arial" panose="020B0604020202020204" pitchFamily="34" charset="0"/>
              <a:buChar char="•"/>
            </a:pPr>
            <a:endParaRPr lang="en-US" dirty="0" smtClean="0"/>
          </a:p>
          <a:p>
            <a:pPr marL="2114550" lvl="4" indent="-285750">
              <a:buFont typeface="Arial" panose="020B0604020202020204" pitchFamily="34" charset="0"/>
              <a:buChar char="•"/>
            </a:pPr>
            <a:r>
              <a:rPr lang="en-US" dirty="0" smtClean="0"/>
              <a:t>Take the empty plastic bag when you leave the home.</a:t>
            </a:r>
          </a:p>
          <a:p>
            <a:endParaRPr lang="en-US" dirty="0"/>
          </a:p>
        </p:txBody>
      </p:sp>
    </p:spTree>
    <p:extLst>
      <p:ext uri="{BB962C8B-B14F-4D97-AF65-F5344CB8AC3E}">
        <p14:creationId xmlns:p14="http://schemas.microsoft.com/office/powerpoint/2010/main" val="1545562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rfoundation.org/krf/site-content/uploads/2014/07/Talk.Read_.Sing_.Full_.Line_.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1723" y="-19023"/>
            <a:ext cx="4278923" cy="6943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53400" y="5818781"/>
            <a:ext cx="837804" cy="979830"/>
          </a:xfrm>
          <a:prstGeom prst="rect">
            <a:avLst/>
          </a:prstGeom>
        </p:spPr>
      </p:pic>
      <p:sp>
        <p:nvSpPr>
          <p:cNvPr id="2" name="Title 1"/>
          <p:cNvSpPr>
            <a:spLocks noGrp="1"/>
          </p:cNvSpPr>
          <p:nvPr>
            <p:ph type="title"/>
          </p:nvPr>
        </p:nvSpPr>
        <p:spPr>
          <a:xfrm>
            <a:off x="4267200" y="228600"/>
            <a:ext cx="4419600" cy="2057400"/>
          </a:xfrm>
        </p:spPr>
        <p:txBody>
          <a:bodyPr>
            <a:normAutofit/>
          </a:bodyPr>
          <a:lstStyle/>
          <a:p>
            <a:pPr algn="r"/>
            <a:r>
              <a:rPr lang="en-US" sz="4000" dirty="0" smtClean="0"/>
              <a:t>Talk, Read, Sing </a:t>
            </a:r>
            <a:r>
              <a:rPr lang="en-US" sz="4000" b="1" dirty="0" smtClean="0">
                <a:ln w="22225">
                  <a:solidFill>
                    <a:schemeClr val="accent2"/>
                  </a:solidFill>
                  <a:prstDash val="solid"/>
                </a:ln>
                <a:solidFill>
                  <a:schemeClr val="accent2">
                    <a:lumMod val="40000"/>
                    <a:lumOff val="60000"/>
                  </a:schemeClr>
                </a:solidFill>
              </a:rPr>
              <a:t>Blanket</a:t>
            </a:r>
            <a:endParaRPr lang="en-US" sz="4000" b="1" dirty="0">
              <a:ln w="22225">
                <a:solidFill>
                  <a:schemeClr val="accent2"/>
                </a:solidFill>
                <a:prstDash val="solid"/>
              </a:ln>
              <a:solidFill>
                <a:schemeClr val="accent2">
                  <a:lumMod val="40000"/>
                  <a:lumOff val="60000"/>
                </a:schemeClr>
              </a:solidFill>
            </a:endParaRPr>
          </a:p>
        </p:txBody>
      </p:sp>
      <p:sp>
        <p:nvSpPr>
          <p:cNvPr id="7" name="TextBox 6"/>
          <p:cNvSpPr txBox="1"/>
          <p:nvPr/>
        </p:nvSpPr>
        <p:spPr>
          <a:xfrm>
            <a:off x="4419600" y="1897082"/>
            <a:ext cx="4267200" cy="3970318"/>
          </a:xfrm>
          <a:prstGeom prst="rect">
            <a:avLst/>
          </a:prstGeom>
          <a:noFill/>
        </p:spPr>
        <p:txBody>
          <a:bodyPr wrap="square" rtlCol="0">
            <a:spAutoFit/>
          </a:bodyPr>
          <a:lstStyle/>
          <a:p>
            <a:endParaRPr lang="en-US" dirty="0"/>
          </a:p>
          <a:p>
            <a:r>
              <a:rPr lang="en-US" dirty="0" smtClean="0"/>
              <a:t>The TRS blanket doubles </a:t>
            </a:r>
            <a:r>
              <a:rPr lang="en-US" dirty="0"/>
              <a:t>as </a:t>
            </a:r>
            <a:r>
              <a:rPr lang="en-US" dirty="0" smtClean="0"/>
              <a:t>an educational tool: it prompts </a:t>
            </a:r>
            <a:r>
              <a:rPr lang="en-US" dirty="0"/>
              <a:t>parents to talk, </a:t>
            </a:r>
            <a:r>
              <a:rPr lang="en-US" dirty="0" smtClean="0"/>
              <a:t>read, </a:t>
            </a:r>
            <a:r>
              <a:rPr lang="en-US" dirty="0"/>
              <a:t>and sing to their children. </a:t>
            </a:r>
            <a:endParaRPr lang="en-US" dirty="0" smtClean="0"/>
          </a:p>
          <a:p>
            <a:endParaRPr lang="en-US" dirty="0"/>
          </a:p>
          <a:p>
            <a:r>
              <a:rPr lang="en-US" dirty="0" smtClean="0"/>
              <a:t>Designed with </a:t>
            </a:r>
            <a:r>
              <a:rPr lang="en-US" dirty="0"/>
              <a:t>graphics and prompts </a:t>
            </a:r>
            <a:r>
              <a:rPr lang="en-US" dirty="0" smtClean="0"/>
              <a:t>optimized </a:t>
            </a:r>
            <a:r>
              <a:rPr lang="en-US" dirty="0"/>
              <a:t>for learning based on the child's age and environment. </a:t>
            </a:r>
            <a:endParaRPr lang="en-US" dirty="0" smtClean="0"/>
          </a:p>
          <a:p>
            <a:endParaRPr lang="en-US" dirty="0"/>
          </a:p>
          <a:p>
            <a:r>
              <a:rPr lang="en-US" dirty="0" smtClean="0"/>
              <a:t>Provides parents </a:t>
            </a:r>
            <a:r>
              <a:rPr lang="en-US" dirty="0"/>
              <a:t>with an easy way to transform everyday life into an opportunity to talk, </a:t>
            </a:r>
            <a:r>
              <a:rPr lang="en-US" dirty="0" smtClean="0"/>
              <a:t>read, </a:t>
            </a:r>
            <a:r>
              <a:rPr lang="en-US" dirty="0"/>
              <a:t>and sing.</a:t>
            </a:r>
          </a:p>
        </p:txBody>
      </p:sp>
    </p:spTree>
    <p:extLst>
      <p:ext uri="{BB962C8B-B14F-4D97-AF65-F5344CB8AC3E}">
        <p14:creationId xmlns:p14="http://schemas.microsoft.com/office/powerpoint/2010/main" val="332480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34004" cy="1143000"/>
          </a:xfrm>
        </p:spPr>
        <p:txBody>
          <a:bodyPr>
            <a:normAutofit/>
          </a:bodyPr>
          <a:lstStyle/>
          <a:p>
            <a:pPr algn="l"/>
            <a:r>
              <a:rPr lang="en-US" sz="3200" dirty="0" smtClean="0"/>
              <a:t>Sesame Street </a:t>
            </a:r>
            <a:r>
              <a:rPr lang="en-US" sz="3200" dirty="0" smtClean="0">
                <a:solidFill>
                  <a:schemeClr val="tx2">
                    <a:lumMod val="60000"/>
                    <a:lumOff val="40000"/>
                  </a:schemeClr>
                </a:solidFill>
              </a:rPr>
              <a:t>“Talking is Teaching” </a:t>
            </a:r>
            <a:r>
              <a:rPr lang="en-US" sz="3200" b="1" dirty="0">
                <a:ln w="22225">
                  <a:solidFill>
                    <a:schemeClr val="accent2"/>
                  </a:solidFill>
                  <a:prstDash val="solid"/>
                </a:ln>
                <a:solidFill>
                  <a:schemeClr val="accent2">
                    <a:lumMod val="40000"/>
                    <a:lumOff val="60000"/>
                  </a:schemeClr>
                </a:solidFill>
              </a:rPr>
              <a:t>P</a:t>
            </a:r>
            <a:r>
              <a:rPr lang="en-US" sz="3200" b="1" dirty="0" smtClean="0">
                <a:ln w="22225">
                  <a:solidFill>
                    <a:schemeClr val="accent2"/>
                  </a:solidFill>
                  <a:prstDash val="solid"/>
                </a:ln>
                <a:solidFill>
                  <a:schemeClr val="accent2">
                    <a:lumMod val="40000"/>
                    <a:lumOff val="60000"/>
                  </a:schemeClr>
                </a:solidFill>
              </a:rPr>
              <a:t>arent/Caregiver Guide</a:t>
            </a:r>
            <a:endParaRPr lang="en-US" sz="3200" b="1" dirty="0">
              <a:ln w="22225">
                <a:solidFill>
                  <a:schemeClr val="accent2"/>
                </a:solidFill>
                <a:prstDash val="solid"/>
              </a:ln>
              <a:solidFill>
                <a:schemeClr val="accent2">
                  <a:lumMod val="40000"/>
                  <a:lumOff val="60000"/>
                </a:schemeClr>
              </a:solidFill>
            </a:endParaRPr>
          </a:p>
        </p:txBody>
      </p:sp>
      <p:cxnSp>
        <p:nvCxnSpPr>
          <p:cNvPr id="17" name="Straight Connector 16"/>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72025" y="1600200"/>
            <a:ext cx="2875280" cy="3340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rotWithShape="1">
          <a:blip r:embed="rId4" cstate="screen">
            <a:extLst>
              <a:ext uri="{28A0092B-C50C-407E-A947-70E740481C1C}">
                <a14:useLocalDpi xmlns:a14="http://schemas.microsoft.com/office/drawing/2010/main"/>
              </a:ext>
            </a:extLst>
          </a:blip>
          <a:srcRect/>
          <a:stretch/>
        </p:blipFill>
        <p:spPr bwMode="auto">
          <a:xfrm>
            <a:off x="190500" y="6096000"/>
            <a:ext cx="647700" cy="74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Talk Read Sing materials"/>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757"/>
          <a:stretch/>
        </p:blipFill>
        <p:spPr bwMode="auto">
          <a:xfrm>
            <a:off x="-15240" y="3333848"/>
            <a:ext cx="2793207" cy="35052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p:cNvSpPr txBox="1">
            <a:spLocks/>
          </p:cNvSpPr>
          <p:nvPr/>
        </p:nvSpPr>
        <p:spPr>
          <a:xfrm>
            <a:off x="4843166" y="1464987"/>
            <a:ext cx="4029074" cy="3047999"/>
          </a:xfrm>
          <a:prstGeom prst="rect">
            <a:avLst/>
          </a:prstGeom>
        </p:spPr>
        <p:txBody>
          <a:bodyPr vert="horz" lIns="91440" tIns="45720" rIns="91440" bIns="45720" rtlCol="0" anchor="ctr">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ln/>
                <a:latin typeface="+mn-lt"/>
              </a:rPr>
              <a:t>Includes tools, ideas, and activities that help parents learn to talk, read, and sing with their young children during their daily routines.</a:t>
            </a:r>
          </a:p>
          <a:p>
            <a:pPr algn="l"/>
            <a:endParaRPr lang="en-US" sz="1600" b="1" dirty="0">
              <a:ln/>
              <a:latin typeface="+mn-lt"/>
            </a:endParaRPr>
          </a:p>
          <a:p>
            <a:pPr algn="l"/>
            <a:r>
              <a:rPr lang="en-US" sz="1600" b="1" dirty="0" smtClean="0">
                <a:ln/>
                <a:latin typeface="+mn-lt"/>
              </a:rPr>
              <a:t>Walk through the guide with mom and show her the tips and activities she can use with her baby.</a:t>
            </a:r>
          </a:p>
          <a:p>
            <a:pPr algn="l"/>
            <a:endParaRPr lang="en-US" sz="1600" b="1" dirty="0" smtClean="0">
              <a:ln/>
              <a:latin typeface="+mn-lt"/>
            </a:endParaRPr>
          </a:p>
          <a:p>
            <a:pPr algn="l"/>
            <a:endParaRPr lang="en-US" sz="1600" b="1" dirty="0">
              <a:ln/>
              <a:latin typeface="+mn-lt"/>
            </a:endParaRPr>
          </a:p>
        </p:txBody>
      </p:sp>
      <p:sp>
        <p:nvSpPr>
          <p:cNvPr id="4" name="TextBox 3"/>
          <p:cNvSpPr txBox="1"/>
          <p:nvPr/>
        </p:nvSpPr>
        <p:spPr>
          <a:xfrm rot="21038041">
            <a:off x="3452151" y="4233247"/>
            <a:ext cx="2592326" cy="2416046"/>
          </a:xfrm>
          <a:prstGeom prst="rect">
            <a:avLst/>
          </a:prstGeom>
          <a:solidFill>
            <a:schemeClr val="accent6">
              <a:lumMod val="20000"/>
              <a:lumOff val="80000"/>
            </a:schemeClr>
          </a:solidFill>
          <a:ln w="38100">
            <a:solidFill>
              <a:srgbClr val="002060"/>
            </a:solidFill>
            <a:prstDash val="sysDash"/>
          </a:ln>
        </p:spPr>
        <p:txBody>
          <a:bodyPr wrap="square" rtlCol="0">
            <a:spAutoFit/>
          </a:bodyPr>
          <a:lstStyle/>
          <a:p>
            <a:pPr algn="ctr"/>
            <a:endParaRPr lang="en-US" sz="400" dirty="0" smtClean="0"/>
          </a:p>
          <a:p>
            <a:pPr algn="ctr"/>
            <a:endParaRPr lang="en-US" sz="900" dirty="0"/>
          </a:p>
          <a:p>
            <a:pPr algn="ctr"/>
            <a:r>
              <a:rPr lang="en-US" dirty="0" smtClean="0"/>
              <a:t>Use everyday moments, like grocery shopping or bath time, as a time to talk with your child about the world around him.</a:t>
            </a:r>
          </a:p>
          <a:p>
            <a:pPr algn="ctr"/>
            <a:endParaRPr lang="en-US" sz="400" dirty="0" smtClean="0"/>
          </a:p>
          <a:p>
            <a:pPr algn="ctr"/>
            <a:endParaRPr lang="en-US" sz="400" dirty="0"/>
          </a:p>
          <a:p>
            <a:pPr algn="ctr"/>
            <a:endParaRPr lang="en-US" sz="400" dirty="0" smtClean="0"/>
          </a:p>
        </p:txBody>
      </p:sp>
      <p:sp>
        <p:nvSpPr>
          <p:cNvPr id="15" name="TextBox 14"/>
          <p:cNvSpPr txBox="1"/>
          <p:nvPr/>
        </p:nvSpPr>
        <p:spPr>
          <a:xfrm rot="593569">
            <a:off x="6095607" y="4197502"/>
            <a:ext cx="2592326" cy="2369880"/>
          </a:xfrm>
          <a:prstGeom prst="rect">
            <a:avLst/>
          </a:prstGeom>
          <a:solidFill>
            <a:schemeClr val="accent5">
              <a:lumMod val="20000"/>
              <a:lumOff val="80000"/>
            </a:schemeClr>
          </a:solidFill>
          <a:ln w="38100">
            <a:solidFill>
              <a:srgbClr val="002060"/>
            </a:solidFill>
            <a:prstDash val="sysDash"/>
          </a:ln>
        </p:spPr>
        <p:txBody>
          <a:bodyPr wrap="square" rtlCol="0">
            <a:spAutoFit/>
          </a:bodyPr>
          <a:lstStyle/>
          <a:p>
            <a:pPr algn="ctr"/>
            <a:endParaRPr lang="en-US" sz="1400" dirty="0" smtClean="0"/>
          </a:p>
          <a:p>
            <a:pPr algn="ctr"/>
            <a:endParaRPr lang="en-US" sz="1400" dirty="0"/>
          </a:p>
          <a:p>
            <a:pPr algn="ctr"/>
            <a:r>
              <a:rPr lang="en-US" sz="2000" dirty="0"/>
              <a:t>Make sharing a book a time to bond by snuggling with your baby in your lap.</a:t>
            </a:r>
          </a:p>
          <a:p>
            <a:pPr algn="ctr"/>
            <a:endParaRPr lang="en-US" sz="2000" dirty="0"/>
          </a:p>
        </p:txBody>
      </p:sp>
    </p:spTree>
    <p:extLst>
      <p:ext uri="{BB962C8B-B14F-4D97-AF65-F5344CB8AC3E}">
        <p14:creationId xmlns:p14="http://schemas.microsoft.com/office/powerpoint/2010/main" val="576367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000" dirty="0" smtClean="0"/>
              <a:t>Music CD</a:t>
            </a:r>
            <a:endParaRPr lang="en-US" sz="4000" dirty="0"/>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3400" y="5818781"/>
            <a:ext cx="837804" cy="979830"/>
          </a:xfrm>
          <a:prstGeom prst="rect">
            <a:avLst/>
          </a:prstGeom>
        </p:spPr>
      </p:pic>
      <p:cxnSp>
        <p:nvCxnSpPr>
          <p:cNvPr id="17" name="Straight Connector 16"/>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rotWithShape="1">
          <a:blip r:embed="rId4" cstate="screen">
            <a:clrChange>
              <a:clrFrom>
                <a:srgbClr val="41405D"/>
              </a:clrFrom>
              <a:clrTo>
                <a:srgbClr val="41405D">
                  <a:alpha val="0"/>
                </a:srgbClr>
              </a:clrTo>
            </a:clrChange>
            <a:extLst>
              <a:ext uri="{28A0092B-C50C-407E-A947-70E740481C1C}">
                <a14:useLocalDpi xmlns:a14="http://schemas.microsoft.com/office/drawing/2010/main"/>
              </a:ext>
            </a:extLst>
          </a:blip>
          <a:srcRect/>
          <a:stretch/>
        </p:blipFill>
        <p:spPr bwMode="auto">
          <a:xfrm rot="21136645">
            <a:off x="475421" y="5899934"/>
            <a:ext cx="1524001" cy="65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2206" b="91667" l="20895" r="88358"/>
                    </a14:imgEffect>
                  </a14:imgLayer>
                </a14:imgProps>
              </a:ext>
              <a:ext uri="{28A0092B-C50C-407E-A947-70E740481C1C}">
                <a14:useLocalDpi xmlns:a14="http://schemas.microsoft.com/office/drawing/2010/main"/>
              </a:ext>
            </a:extLst>
          </a:blip>
          <a:srcRect l="16591" r="10900" b="5197"/>
          <a:stretch/>
        </p:blipFill>
        <p:spPr>
          <a:xfrm rot="21086641">
            <a:off x="1226628" y="1829082"/>
            <a:ext cx="3440125" cy="3858341"/>
          </a:xfrm>
          <a:prstGeom prst="rect">
            <a:avLst/>
          </a:prstGeom>
        </p:spPr>
      </p:pic>
      <p:pic>
        <p:nvPicPr>
          <p:cNvPr id="8" name="Picture 4" descr="http://ecx.images-amazon.com/images/I/61iwS9JPvdL.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6221" y="1715919"/>
            <a:ext cx="2162679" cy="21690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8" cstate="screen">
            <a:clrChange>
              <a:clrFrom>
                <a:srgbClr val="41405D"/>
              </a:clrFrom>
              <a:clrTo>
                <a:srgbClr val="41405D">
                  <a:alpha val="0"/>
                </a:srgbClr>
              </a:clrTo>
            </a:clrChange>
            <a:extLst>
              <a:ext uri="{28A0092B-C50C-407E-A947-70E740481C1C}">
                <a14:useLocalDpi xmlns:a14="http://schemas.microsoft.com/office/drawing/2010/main"/>
              </a:ext>
            </a:extLst>
          </a:blip>
          <a:srcRect/>
          <a:stretch/>
        </p:blipFill>
        <p:spPr bwMode="auto">
          <a:xfrm>
            <a:off x="202621" y="4961247"/>
            <a:ext cx="1092779" cy="164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998782" y="1219200"/>
            <a:ext cx="3919158" cy="369331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smtClean="0"/>
              <a:t>The CD has both English and Spanish songs. </a:t>
            </a:r>
          </a:p>
          <a:p>
            <a:endParaRPr lang="en-US" dirty="0"/>
          </a:p>
          <a:p>
            <a:pPr marL="285750" indent="-285750">
              <a:buFont typeface="Arial" panose="020B0604020202020204" pitchFamily="34" charset="0"/>
              <a:buChar char="•"/>
            </a:pPr>
            <a:r>
              <a:rPr lang="en-US" dirty="0" smtClean="0"/>
              <a:t>Educate parents about how music is a great bonding tool. </a:t>
            </a:r>
          </a:p>
          <a:p>
            <a:endParaRPr lang="en-US" dirty="0"/>
          </a:p>
          <a:p>
            <a:pPr marL="285750" indent="-285750">
              <a:buFont typeface="Arial" panose="020B0604020202020204" pitchFamily="34" charset="0"/>
              <a:buChar char="•"/>
            </a:pPr>
            <a:r>
              <a:rPr lang="en-US" dirty="0" smtClean="0"/>
              <a:t>Suggest families can play the CD during everyday activities.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Encourage moms to sing, dance, and talk about the songs with their babies.</a:t>
            </a:r>
            <a:endParaRPr lang="en-US" dirty="0"/>
          </a:p>
        </p:txBody>
      </p:sp>
      <p:cxnSp>
        <p:nvCxnSpPr>
          <p:cNvPr id="3" name="Straight Connector 2"/>
          <p:cNvCxnSpPr/>
          <p:nvPr/>
        </p:nvCxnSpPr>
        <p:spPr>
          <a:xfrm>
            <a:off x="4800600" y="768054"/>
            <a:ext cx="0" cy="45659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283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000" dirty="0" smtClean="0"/>
              <a:t>New Parent Kit Insert</a:t>
            </a:r>
            <a:endParaRPr lang="en-US" sz="4000" dirty="0"/>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3400" y="5818781"/>
            <a:ext cx="837804" cy="979830"/>
          </a:xfrm>
          <a:prstGeom prst="rect">
            <a:avLst/>
          </a:prstGeom>
        </p:spPr>
      </p:pic>
      <p:cxnSp>
        <p:nvCxnSpPr>
          <p:cNvPr id="17" name="Straight Connector 16"/>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1000" y="5630170"/>
            <a:ext cx="1066800" cy="96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401320" y="1703070"/>
            <a:ext cx="4876800" cy="36576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638800" y="1905000"/>
            <a:ext cx="3200400" cy="3139321"/>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smtClean="0"/>
              <a:t>The F5CA New Parent Kits include this “Talk, Read, Sing” insert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When you review the New Parent Kit with families, let families know about the campaign and its purpose.</a:t>
            </a:r>
          </a:p>
        </p:txBody>
      </p:sp>
    </p:spTree>
    <p:extLst>
      <p:ext uri="{BB962C8B-B14F-4D97-AF65-F5344CB8AC3E}">
        <p14:creationId xmlns:p14="http://schemas.microsoft.com/office/powerpoint/2010/main" val="3848594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000" dirty="0" smtClean="0"/>
              <a:t>Evaluation Goals</a:t>
            </a:r>
            <a:endParaRPr lang="en-US" sz="4000" dirty="0"/>
          </a:p>
        </p:txBody>
      </p:sp>
      <p:sp>
        <p:nvSpPr>
          <p:cNvPr id="2" name="Content Placeholder 1"/>
          <p:cNvSpPr>
            <a:spLocks noGrp="1"/>
          </p:cNvSpPr>
          <p:nvPr>
            <p:ph sz="half" idx="1"/>
          </p:nvPr>
        </p:nvSpPr>
        <p:spPr>
          <a:xfrm>
            <a:off x="1640392" y="4572000"/>
            <a:ext cx="5853690" cy="2138806"/>
          </a:xfrm>
        </p:spPr>
        <p:txBody>
          <a:bodyPr>
            <a:normAutofit fontScale="70000" lnSpcReduction="20000"/>
          </a:bodyPr>
          <a:lstStyle/>
          <a:p>
            <a:r>
              <a:rPr lang="en-US" dirty="0" smtClean="0"/>
              <a:t>Are parents talking, reading, and singing more with their children starting at birth?</a:t>
            </a:r>
          </a:p>
          <a:p>
            <a:pPr marL="0" indent="0">
              <a:buNone/>
            </a:pPr>
            <a:endParaRPr lang="en-US" sz="1600" dirty="0" smtClean="0"/>
          </a:p>
          <a:p>
            <a:r>
              <a:rPr lang="en-US" dirty="0" smtClean="0"/>
              <a:t>Which messages and tools were most effective?</a:t>
            </a:r>
          </a:p>
          <a:p>
            <a:endParaRPr lang="en-US" sz="1400" dirty="0" smtClean="0"/>
          </a:p>
          <a:p>
            <a:r>
              <a:rPr lang="en-US" dirty="0" smtClean="0"/>
              <a:t>What can we learn from the process of implementation?</a:t>
            </a:r>
          </a:p>
          <a:p>
            <a:endParaRPr lang="en-US" dirty="0" smtClean="0"/>
          </a:p>
          <a:p>
            <a:endParaRPr lang="en-US" dirty="0" smtClean="0"/>
          </a:p>
          <a:p>
            <a:endParaRPr lang="en-US" dirty="0" smtClean="0"/>
          </a:p>
          <a:p>
            <a:endParaRPr lang="en-US" dirty="0"/>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3400" y="5818781"/>
            <a:ext cx="837804" cy="979830"/>
          </a:xfrm>
          <a:prstGeom prst="rect">
            <a:avLst/>
          </a:prstGeom>
        </p:spPr>
      </p:pic>
      <p:cxnSp>
        <p:nvCxnSpPr>
          <p:cNvPr id="17" name="Straight Connector 16"/>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1640392" y="1422718"/>
            <a:ext cx="5853690" cy="27439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0181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8300" y="121031"/>
            <a:ext cx="8787732" cy="1143000"/>
          </a:xfrm>
        </p:spPr>
        <p:txBody>
          <a:bodyPr>
            <a:noAutofit/>
          </a:bodyPr>
          <a:lstStyle/>
          <a:p>
            <a:pPr algn="l"/>
            <a:r>
              <a:rPr lang="en-US" sz="3000" dirty="0" smtClean="0"/>
              <a:t>Powered by Great National &amp; Local Partners</a:t>
            </a:r>
            <a:endParaRPr lang="en-US" sz="3000" dirty="0"/>
          </a:p>
        </p:txBody>
      </p:sp>
      <p:pic>
        <p:nvPicPr>
          <p:cNvPr id="21" name="Picture 3"/>
          <p:cNvPicPr>
            <a:picLocks noChangeAspect="1" noChangeArrowheads="1"/>
          </p:cNvPicPr>
          <p:nvPr/>
        </p:nvPicPr>
        <p:blipFill>
          <a:blip r:embed="rId3" cstate="screen">
            <a:alphaModFix/>
            <a:extLst>
              <a:ext uri="{28A0092B-C50C-407E-A947-70E740481C1C}">
                <a14:useLocalDpi xmlns:a14="http://schemas.microsoft.com/office/drawing/2010/main"/>
              </a:ext>
            </a:extLst>
          </a:blip>
          <a:srcRect/>
          <a:stretch>
            <a:fillRect/>
          </a:stretch>
        </p:blipFill>
        <p:spPr bwMode="auto">
          <a:xfrm>
            <a:off x="285922" y="3866876"/>
            <a:ext cx="1082040" cy="108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3" name="Picture 2"/>
          <p:cNvPicPr>
            <a:picLocks noChangeAspect="1" noChangeArrowheads="1"/>
          </p:cNvPicPr>
          <p:nvPr/>
        </p:nvPicPr>
        <p:blipFill>
          <a:blip r:embed="rId4" cstate="screen">
            <a:alphaModFix/>
            <a:extLst>
              <a:ext uri="{28A0092B-C50C-407E-A947-70E740481C1C}">
                <a14:useLocalDpi xmlns:a14="http://schemas.microsoft.com/office/drawing/2010/main"/>
              </a:ext>
            </a:extLst>
          </a:blip>
          <a:srcRect/>
          <a:stretch>
            <a:fillRect/>
          </a:stretch>
        </p:blipFill>
        <p:spPr bwMode="auto">
          <a:xfrm>
            <a:off x="271159" y="2458050"/>
            <a:ext cx="1252130" cy="986053"/>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12700" cap="rnd">
                <a:solidFill>
                  <a:schemeClr val="tx1">
                    <a:alpha val="70000"/>
                  </a:schemeClr>
                </a:solidFill>
                <a:round/>
                <a:headEnd/>
                <a:tailEnd/>
              </a14:hiddenLine>
            </a:ext>
          </a:extLst>
        </p:spPr>
      </p:pic>
      <p:pic>
        <p:nvPicPr>
          <p:cNvPr id="26" name="Picture 2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53400" y="5818781"/>
            <a:ext cx="837804" cy="979830"/>
          </a:xfrm>
          <a:prstGeom prst="rect">
            <a:avLst/>
          </a:prstGeom>
        </p:spPr>
      </p:pic>
      <p:pic>
        <p:nvPicPr>
          <p:cNvPr id="5122" name="Picture 2" descr="http://img1.wikia.nocookie.net/__cb20140718160917/es.harrypotter/images/0/03/Logo_Scholastic.jpg"/>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01430" y="6308696"/>
            <a:ext cx="3092481" cy="3631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youngtopublishing.com/wp-content/uploads/2013/06/ror-image.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4516"/>
          <a:stretch/>
        </p:blipFill>
        <p:spPr bwMode="auto">
          <a:xfrm>
            <a:off x="1905000" y="3812817"/>
            <a:ext cx="1676026" cy="10411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matchbin-assets.s3.amazonaws.com/public/sites/1037/assets/JT4L_Text4babyLogo16413.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51803" y="1285572"/>
            <a:ext cx="767807" cy="8123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0871" y="5219771"/>
            <a:ext cx="2224836" cy="839876"/>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cap="rnd">
                <a:solidFill>
                  <a:schemeClr val="tx1">
                    <a:alpha val="70195"/>
                  </a:schemeClr>
                </a:solidFill>
                <a:round/>
                <a:headEnd/>
                <a:tailEnd/>
              </a14:hiddenLine>
            </a:ext>
          </a:extLst>
        </p:spPr>
      </p:pic>
      <p:pic>
        <p:nvPicPr>
          <p:cNvPr id="2050" name="Picture 2" descr="https://www.readingrainbow.com/wp-content/uploads/highlights_logo.jpg?w=30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9430" y="1285572"/>
            <a:ext cx="1421082" cy="74970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05000" y="2555945"/>
            <a:ext cx="1955403" cy="727410"/>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955342" y="1478520"/>
            <a:ext cx="3581400" cy="2062886"/>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932284" y="3163903"/>
            <a:ext cx="3808391" cy="2487986"/>
          </a:xfrm>
          <a:prstGeom prst="rect">
            <a:avLst/>
          </a:prstGeom>
        </p:spPr>
      </p:pic>
    </p:spTree>
    <p:extLst>
      <p:ext uri="{BB962C8B-B14F-4D97-AF65-F5344CB8AC3E}">
        <p14:creationId xmlns:p14="http://schemas.microsoft.com/office/powerpoint/2010/main" val="3115970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0325" y="1803399"/>
            <a:ext cx="8519160" cy="4602163"/>
          </a:xfrm>
        </p:spPr>
        <p:txBody>
          <a:bodyPr>
            <a:normAutofit fontScale="85000" lnSpcReduction="20000"/>
          </a:bodyPr>
          <a:lstStyle/>
          <a:p>
            <a:pPr>
              <a:spcAft>
                <a:spcPts val="1200"/>
              </a:spcAft>
            </a:pPr>
            <a:r>
              <a:rPr lang="en-US" sz="1600" dirty="0" smtClean="0"/>
              <a:t>Kits are to be provided during Welcome Baby </a:t>
            </a:r>
            <a:r>
              <a:rPr lang="en-US" sz="1600" dirty="0" smtClean="0"/>
              <a:t>2-month </a:t>
            </a:r>
            <a:r>
              <a:rPr lang="en-US" sz="1600" dirty="0" smtClean="0"/>
              <a:t>visit</a:t>
            </a:r>
          </a:p>
          <a:p>
            <a:pPr lvl="1">
              <a:spcAft>
                <a:spcPts val="1200"/>
              </a:spcAft>
            </a:pPr>
            <a:r>
              <a:rPr lang="en-US" sz="1500" dirty="0" smtClean="0"/>
              <a:t>Includes ALL moms who receive a </a:t>
            </a:r>
            <a:r>
              <a:rPr lang="en-US" sz="1500" dirty="0" smtClean="0"/>
              <a:t>2-month </a:t>
            </a:r>
            <a:r>
              <a:rPr lang="en-US" sz="1500" dirty="0" smtClean="0"/>
              <a:t>visit – BS and NBS mom</a:t>
            </a:r>
          </a:p>
          <a:p>
            <a:pPr>
              <a:spcAft>
                <a:spcPts val="1200"/>
              </a:spcAft>
            </a:pPr>
            <a:r>
              <a:rPr lang="en-US" sz="1600" dirty="0"/>
              <a:t>Kits available in English and Spanish</a:t>
            </a:r>
          </a:p>
          <a:p>
            <a:pPr>
              <a:spcAft>
                <a:spcPts val="1200"/>
              </a:spcAft>
            </a:pPr>
            <a:r>
              <a:rPr lang="en-US" sz="1600" dirty="0"/>
              <a:t>Clients that miss the </a:t>
            </a:r>
            <a:r>
              <a:rPr lang="en-US" sz="1600" dirty="0" smtClean="0"/>
              <a:t>2-month </a:t>
            </a:r>
            <a:r>
              <a:rPr lang="en-US" sz="1600" dirty="0"/>
              <a:t>visit DO NOT receive the TRS materials </a:t>
            </a:r>
          </a:p>
          <a:p>
            <a:pPr>
              <a:spcAft>
                <a:spcPts val="1200"/>
              </a:spcAft>
            </a:pPr>
            <a:r>
              <a:rPr lang="en-US" sz="1600" dirty="0"/>
              <a:t>Clients that receive the </a:t>
            </a:r>
            <a:r>
              <a:rPr lang="en-US" sz="1600" dirty="0" smtClean="0"/>
              <a:t>2-month </a:t>
            </a:r>
            <a:r>
              <a:rPr lang="en-US" sz="1600" dirty="0"/>
              <a:t>visits late, documented in the SFDB as “other visit” do receive the TRS </a:t>
            </a:r>
            <a:r>
              <a:rPr lang="en-US" sz="1600" dirty="0" smtClean="0"/>
              <a:t>materials</a:t>
            </a:r>
          </a:p>
          <a:p>
            <a:pPr marL="0" indent="0">
              <a:spcAft>
                <a:spcPts val="1200"/>
              </a:spcAft>
              <a:buNone/>
            </a:pPr>
            <a:r>
              <a:rPr lang="en-US" sz="2400" b="1" dirty="0">
                <a:ln w="22225">
                  <a:solidFill>
                    <a:schemeClr val="accent2"/>
                  </a:solidFill>
                  <a:prstDash val="solid"/>
                </a:ln>
                <a:solidFill>
                  <a:schemeClr val="accent1"/>
                </a:solidFill>
                <a:latin typeface="+mj-lt"/>
              </a:rPr>
              <a:t>	</a:t>
            </a:r>
            <a:r>
              <a:rPr lang="en-US" sz="2400" b="1" dirty="0" smtClean="0">
                <a:ln w="22225">
                  <a:solidFill>
                    <a:schemeClr val="accent2"/>
                  </a:solidFill>
                  <a:prstDash val="solid"/>
                </a:ln>
                <a:solidFill>
                  <a:schemeClr val="accent1"/>
                </a:solidFill>
                <a:latin typeface="+mj-lt"/>
              </a:rPr>
              <a:t>	</a:t>
            </a:r>
            <a:r>
              <a:rPr lang="en-US" b="1" u="sng" dirty="0" smtClean="0">
                <a:ln w="22225">
                  <a:solidFill>
                    <a:schemeClr val="accent2"/>
                  </a:solidFill>
                  <a:prstDash val="solid"/>
                </a:ln>
                <a:solidFill>
                  <a:schemeClr val="accent1"/>
                </a:solidFill>
                <a:latin typeface="+mj-lt"/>
              </a:rPr>
              <a:t>Talk Read Sing Launch </a:t>
            </a:r>
            <a:endParaRPr lang="en-US" b="1" u="sng" dirty="0">
              <a:ln w="22225">
                <a:solidFill>
                  <a:schemeClr val="accent2"/>
                </a:solidFill>
                <a:prstDash val="solid"/>
              </a:ln>
              <a:solidFill>
                <a:schemeClr val="accent1"/>
              </a:solidFill>
              <a:latin typeface="+mj-lt"/>
            </a:endParaRPr>
          </a:p>
          <a:p>
            <a:pPr lvl="4">
              <a:spcAft>
                <a:spcPts val="1200"/>
              </a:spcAft>
            </a:pPr>
            <a:r>
              <a:rPr lang="en-US" sz="1700" b="1" dirty="0" smtClean="0"/>
              <a:t>PC’s can start taking the kits to moms during their </a:t>
            </a:r>
            <a:r>
              <a:rPr lang="en-US" sz="1700" b="1" dirty="0" smtClean="0"/>
              <a:t>2-month </a:t>
            </a:r>
            <a:r>
              <a:rPr lang="en-US" sz="1700" b="1" dirty="0" smtClean="0"/>
              <a:t>visits once they have:</a:t>
            </a:r>
          </a:p>
          <a:p>
            <a:pPr lvl="5">
              <a:spcAft>
                <a:spcPts val="1200"/>
              </a:spcAft>
            </a:pPr>
            <a:r>
              <a:rPr lang="en-US" sz="1600" dirty="0" smtClean="0"/>
              <a:t>Received training and overview provided by </a:t>
            </a:r>
            <a:r>
              <a:rPr lang="en-US" sz="1600" dirty="0" smtClean="0"/>
              <a:t>a</a:t>
            </a:r>
            <a:r>
              <a:rPr lang="en-US" sz="1600" dirty="0" smtClean="0"/>
              <a:t> </a:t>
            </a:r>
            <a:r>
              <a:rPr lang="en-US" sz="1600" dirty="0" smtClean="0"/>
              <a:t>Program Manager, Clinical </a:t>
            </a:r>
            <a:r>
              <a:rPr lang="en-US" sz="1600" dirty="0" smtClean="0"/>
              <a:t>Supervisor, or </a:t>
            </a:r>
            <a:r>
              <a:rPr lang="en-US" sz="1600" dirty="0"/>
              <a:t>PC </a:t>
            </a:r>
            <a:r>
              <a:rPr lang="en-US" sz="1600" dirty="0" smtClean="0"/>
              <a:t>Supervisor who </a:t>
            </a:r>
            <a:r>
              <a:rPr lang="en-US" sz="1600" dirty="0" smtClean="0"/>
              <a:t>has attended the training webinar</a:t>
            </a:r>
            <a:r>
              <a:rPr lang="en-US" sz="1100" dirty="0" smtClean="0"/>
              <a:t>.</a:t>
            </a:r>
          </a:p>
          <a:p>
            <a:pPr marL="457200" lvl="1" indent="0">
              <a:spcAft>
                <a:spcPts val="1200"/>
              </a:spcAft>
              <a:buNone/>
            </a:pPr>
            <a:r>
              <a:rPr lang="en-US" sz="1800" b="1" dirty="0" smtClean="0"/>
              <a:t>				OR</a:t>
            </a:r>
          </a:p>
          <a:p>
            <a:pPr lvl="5">
              <a:spcAft>
                <a:spcPts val="1200"/>
              </a:spcAft>
            </a:pPr>
            <a:r>
              <a:rPr lang="en-US" sz="1600" dirty="0" smtClean="0"/>
              <a:t>Received training by </a:t>
            </a:r>
            <a:r>
              <a:rPr lang="en-US" sz="1600" dirty="0" smtClean="0"/>
              <a:t>attending the webinar.</a:t>
            </a:r>
            <a:endParaRPr lang="en-US" sz="1600" dirty="0"/>
          </a:p>
          <a:p>
            <a:pPr lvl="1">
              <a:spcAft>
                <a:spcPts val="1200"/>
              </a:spcAft>
            </a:pPr>
            <a:endParaRPr lang="en-US" sz="1200" dirty="0" smtClean="0"/>
          </a:p>
          <a:p>
            <a:pPr marL="457200" lvl="1" indent="0">
              <a:spcAft>
                <a:spcPts val="1200"/>
              </a:spcAft>
              <a:buNone/>
            </a:pP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rot="301729">
            <a:off x="314047" y="4589963"/>
            <a:ext cx="2238375" cy="2047875"/>
          </a:xfrm>
          <a:prstGeom prst="rect">
            <a:avLst/>
          </a:prstGeom>
        </p:spPr>
      </p:pic>
      <p:sp>
        <p:nvSpPr>
          <p:cNvPr id="2" name="Title 1"/>
          <p:cNvSpPr>
            <a:spLocks noGrp="1"/>
          </p:cNvSpPr>
          <p:nvPr>
            <p:ph type="title"/>
          </p:nvPr>
        </p:nvSpPr>
        <p:spPr>
          <a:xfrm>
            <a:off x="152400" y="101281"/>
            <a:ext cx="6858000" cy="1143000"/>
          </a:xfrm>
        </p:spPr>
        <p:txBody>
          <a:bodyPr/>
          <a:lstStyle/>
          <a:p>
            <a:pPr algn="l"/>
            <a:r>
              <a:rPr lang="en-US" dirty="0" smtClean="0">
                <a:solidFill>
                  <a:schemeClr val="tx2"/>
                </a:solidFill>
              </a:rPr>
              <a:t>Talk Read Sing: </a:t>
            </a:r>
            <a:r>
              <a:rPr lang="en-US" dirty="0" smtClean="0">
                <a:solidFill>
                  <a:schemeClr val="bg2"/>
                </a:solidFill>
              </a:rPr>
              <a:t>Review</a:t>
            </a:r>
            <a:endParaRPr lang="en-US" dirty="0">
              <a:solidFill>
                <a:schemeClr val="bg2"/>
              </a:solidFill>
            </a:endParaRPr>
          </a:p>
        </p:txBody>
      </p:sp>
      <p:sp>
        <p:nvSpPr>
          <p:cNvPr id="3" name="Content Placeholder 2"/>
          <p:cNvSpPr>
            <a:spLocks noGrp="1"/>
          </p:cNvSpPr>
          <p:nvPr>
            <p:ph sz="half" idx="1"/>
          </p:nvPr>
        </p:nvSpPr>
        <p:spPr>
          <a:xfrm>
            <a:off x="380325" y="1325451"/>
            <a:ext cx="4038600" cy="685800"/>
          </a:xfrm>
        </p:spPr>
        <p:txBody>
          <a:bodyPr>
            <a:normAutofit fontScale="85000" lnSpcReduction="20000"/>
          </a:bodyPr>
          <a:lstStyle/>
          <a:p>
            <a:pPr marL="0" indent="0">
              <a:buNone/>
            </a:pPr>
            <a:r>
              <a:rPr lang="en-US" b="1" u="sng" dirty="0" smtClean="0">
                <a:ln w="22225">
                  <a:solidFill>
                    <a:schemeClr val="accent2"/>
                  </a:solidFill>
                  <a:prstDash val="solid"/>
                </a:ln>
                <a:solidFill>
                  <a:schemeClr val="accent1"/>
                </a:solidFill>
                <a:latin typeface="+mj-lt"/>
              </a:rPr>
              <a:t>Overview</a:t>
            </a:r>
            <a:r>
              <a:rPr lang="en-US" dirty="0" smtClean="0">
                <a:solidFill>
                  <a:schemeClr val="accent1"/>
                </a:solidFill>
              </a:rPr>
              <a:t>	</a:t>
            </a:r>
            <a:endParaRPr lang="en-US" dirty="0">
              <a:solidFill>
                <a:schemeClr val="accent1"/>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62800" y="414592"/>
            <a:ext cx="1592282" cy="2345497"/>
          </a:xfrm>
          <a:prstGeom prst="rect">
            <a:avLst/>
          </a:prstGeom>
        </p:spPr>
      </p:pic>
    </p:spTree>
    <p:extLst>
      <p:ext uri="{BB962C8B-B14F-4D97-AF65-F5344CB8AC3E}">
        <p14:creationId xmlns:p14="http://schemas.microsoft.com/office/powerpoint/2010/main" val="413870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57621" y="5379403"/>
            <a:ext cx="1033979" cy="1356360"/>
          </a:xfrm>
          <a:prstGeom prst="rect">
            <a:avLst/>
          </a:prstGeom>
        </p:spPr>
      </p:pic>
      <p:grpSp>
        <p:nvGrpSpPr>
          <p:cNvPr id="12" name="Group 11"/>
          <p:cNvGrpSpPr/>
          <p:nvPr/>
        </p:nvGrpSpPr>
        <p:grpSpPr>
          <a:xfrm rot="20182251">
            <a:off x="2910925" y="571852"/>
            <a:ext cx="1926780" cy="1239951"/>
            <a:chOff x="3352800" y="800101"/>
            <a:chExt cx="2514600" cy="1753871"/>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2800" y="801372"/>
              <a:ext cx="2514600" cy="1752600"/>
            </a:xfrm>
            <a:prstGeom prst="rect">
              <a:avLst/>
            </a:prstGeom>
          </p:spPr>
        </p:pic>
        <p:sp>
          <p:nvSpPr>
            <p:cNvPr id="6" name="Rectangle 5"/>
            <p:cNvSpPr/>
            <p:nvPr/>
          </p:nvSpPr>
          <p:spPr>
            <a:xfrm>
              <a:off x="5408507" y="800101"/>
              <a:ext cx="414867" cy="250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505200" y="368674"/>
            <a:ext cx="5410200" cy="1143000"/>
          </a:xfrm>
        </p:spPr>
        <p:txBody>
          <a:bodyPr>
            <a:normAutofit fontScale="90000"/>
          </a:bodyPr>
          <a:lstStyle/>
          <a:p>
            <a:pPr algn="r"/>
            <a:r>
              <a:rPr lang="en-US" dirty="0">
                <a:solidFill>
                  <a:schemeClr val="tx2"/>
                </a:solidFill>
              </a:rPr>
              <a:t>Talk Read Sing: </a:t>
            </a:r>
            <a:r>
              <a:rPr lang="en-US" dirty="0">
                <a:solidFill>
                  <a:schemeClr val="bg2"/>
                </a:solidFill>
              </a:rPr>
              <a:t>Review</a:t>
            </a:r>
            <a:endParaRPr lang="en-US" dirty="0"/>
          </a:p>
        </p:txBody>
      </p:sp>
      <p:sp>
        <p:nvSpPr>
          <p:cNvPr id="3" name="Content Placeholder 2"/>
          <p:cNvSpPr>
            <a:spLocks noGrp="1"/>
          </p:cNvSpPr>
          <p:nvPr>
            <p:ph sz="half" idx="1"/>
          </p:nvPr>
        </p:nvSpPr>
        <p:spPr>
          <a:xfrm>
            <a:off x="525120" y="1139718"/>
            <a:ext cx="4038600" cy="685800"/>
          </a:xfrm>
        </p:spPr>
        <p:txBody>
          <a:bodyPr>
            <a:normAutofit fontScale="92500" lnSpcReduction="20000"/>
          </a:bodyPr>
          <a:lstStyle/>
          <a:p>
            <a:pPr marL="0" indent="0">
              <a:buNone/>
            </a:pPr>
            <a:r>
              <a:rPr lang="en-US" b="1" u="sng" dirty="0" smtClean="0">
                <a:ln w="22225">
                  <a:solidFill>
                    <a:schemeClr val="accent2"/>
                  </a:solidFill>
                  <a:prstDash val="solid"/>
                </a:ln>
                <a:solidFill>
                  <a:schemeClr val="tx2"/>
                </a:solidFill>
                <a:latin typeface="+mj-lt"/>
              </a:rPr>
              <a:t>TO Do’s</a:t>
            </a:r>
            <a:endParaRPr lang="en-US" b="1" u="sng" dirty="0">
              <a:ln w="22225">
                <a:solidFill>
                  <a:schemeClr val="accent2"/>
                </a:solidFill>
                <a:prstDash val="solid"/>
              </a:ln>
              <a:solidFill>
                <a:schemeClr val="tx2"/>
              </a:solidFill>
              <a:latin typeface="+mj-lt"/>
            </a:endParaRPr>
          </a:p>
        </p:txBody>
      </p:sp>
      <p:sp>
        <p:nvSpPr>
          <p:cNvPr id="4" name="Content Placeholder 3"/>
          <p:cNvSpPr>
            <a:spLocks noGrp="1"/>
          </p:cNvSpPr>
          <p:nvPr>
            <p:ph sz="half" idx="2"/>
          </p:nvPr>
        </p:nvSpPr>
        <p:spPr>
          <a:xfrm>
            <a:off x="609600" y="1830598"/>
            <a:ext cx="8153400" cy="4525963"/>
          </a:xfrm>
        </p:spPr>
        <p:txBody>
          <a:bodyPr>
            <a:normAutofit fontScale="92500" lnSpcReduction="20000"/>
          </a:bodyPr>
          <a:lstStyle/>
          <a:p>
            <a:pPr>
              <a:spcAft>
                <a:spcPts val="1200"/>
              </a:spcAft>
            </a:pPr>
            <a:r>
              <a:rPr lang="en-US" sz="2000" dirty="0" smtClean="0"/>
              <a:t>Print out labels/cards to accompany prepackaged kits with </a:t>
            </a:r>
            <a:r>
              <a:rPr lang="en-US" sz="2000" dirty="0" smtClean="0"/>
              <a:t>First5LA.org/parenting </a:t>
            </a:r>
            <a:r>
              <a:rPr lang="en-US" sz="2000" dirty="0" smtClean="0"/>
              <a:t>website.</a:t>
            </a:r>
          </a:p>
          <a:p>
            <a:pPr>
              <a:spcAft>
                <a:spcPts val="1200"/>
              </a:spcAft>
            </a:pPr>
            <a:r>
              <a:rPr lang="en-US" sz="2000" dirty="0" smtClean="0"/>
              <a:t>PC’s to check out kits on inventory </a:t>
            </a:r>
            <a:r>
              <a:rPr lang="en-US" sz="2000" dirty="0" smtClean="0"/>
              <a:t>sheet.</a:t>
            </a:r>
            <a:endParaRPr lang="en-US" sz="2000" dirty="0" smtClean="0"/>
          </a:p>
          <a:p>
            <a:pPr>
              <a:spcAft>
                <a:spcPts val="1200"/>
              </a:spcAft>
            </a:pPr>
            <a:r>
              <a:rPr lang="en-US" sz="2000" dirty="0" smtClean="0"/>
              <a:t>PC’s to incorporate a lesson about the safety hazards associated with plastic bags; </a:t>
            </a:r>
            <a:r>
              <a:rPr lang="en-US" sz="2000" dirty="0" smtClean="0"/>
              <a:t>point </a:t>
            </a:r>
            <a:r>
              <a:rPr lang="en-US" sz="2000" dirty="0" smtClean="0"/>
              <a:t>out the warning label </a:t>
            </a:r>
            <a:r>
              <a:rPr lang="en-US" sz="2000" dirty="0" smtClean="0"/>
              <a:t>on </a:t>
            </a:r>
            <a:r>
              <a:rPr lang="en-US" sz="2000" dirty="0" smtClean="0"/>
              <a:t>the </a:t>
            </a:r>
            <a:r>
              <a:rPr lang="en-US" sz="2000" dirty="0" smtClean="0"/>
              <a:t>bag that </a:t>
            </a:r>
            <a:r>
              <a:rPr lang="en-US" sz="2000" dirty="0"/>
              <a:t>contains the kit .</a:t>
            </a:r>
            <a:endParaRPr lang="en-US" sz="2000" dirty="0" smtClean="0"/>
          </a:p>
          <a:p>
            <a:pPr lvl="1">
              <a:spcAft>
                <a:spcPts val="1200"/>
              </a:spcAft>
            </a:pPr>
            <a:r>
              <a:rPr lang="en-US" sz="1600" dirty="0" smtClean="0"/>
              <a:t>Make sure you take the plastic bag when you leave the home</a:t>
            </a:r>
          </a:p>
          <a:p>
            <a:pPr>
              <a:spcAft>
                <a:spcPts val="1200"/>
              </a:spcAft>
            </a:pPr>
            <a:r>
              <a:rPr lang="en-US" sz="2000" dirty="0" smtClean="0"/>
              <a:t>Review each item in the kit and help </a:t>
            </a:r>
            <a:r>
              <a:rPr lang="en-US" sz="2000" dirty="0" smtClean="0"/>
              <a:t>parents think </a:t>
            </a:r>
            <a:r>
              <a:rPr lang="en-US" sz="2000" dirty="0" smtClean="0"/>
              <a:t>of ways </a:t>
            </a:r>
            <a:r>
              <a:rPr lang="en-US" sz="2000" dirty="0" smtClean="0"/>
              <a:t>they </a:t>
            </a:r>
            <a:r>
              <a:rPr lang="en-US" sz="2000" dirty="0" smtClean="0"/>
              <a:t>can </a:t>
            </a:r>
            <a:r>
              <a:rPr lang="en-US" sz="2000" dirty="0" smtClean="0"/>
              <a:t>use the </a:t>
            </a:r>
            <a:r>
              <a:rPr lang="en-US" sz="2000" dirty="0" smtClean="0"/>
              <a:t>tools </a:t>
            </a:r>
            <a:r>
              <a:rPr lang="en-US" sz="2000" dirty="0" smtClean="0"/>
              <a:t>to talk, read, and </a:t>
            </a:r>
            <a:r>
              <a:rPr lang="en-US" sz="2000" dirty="0" smtClean="0"/>
              <a:t>sing with </a:t>
            </a:r>
            <a:r>
              <a:rPr lang="en-US" sz="2000" dirty="0" smtClean="0"/>
              <a:t>their baby.</a:t>
            </a:r>
            <a:endParaRPr lang="en-US" sz="2000" dirty="0" smtClean="0"/>
          </a:p>
          <a:p>
            <a:pPr>
              <a:spcAft>
                <a:spcPts val="1200"/>
              </a:spcAft>
            </a:pPr>
            <a:r>
              <a:rPr lang="en-US" sz="2000" dirty="0" smtClean="0"/>
              <a:t>For a copy of this presentation, resources, tip sheets, talking points, labels and inventory sheets discussed during this presentation, visit the Talk Read Sing section on the LABBN website:  </a:t>
            </a:r>
          </a:p>
          <a:p>
            <a:pPr lvl="1">
              <a:spcAft>
                <a:spcPts val="1200"/>
              </a:spcAft>
            </a:pPr>
            <a:r>
              <a:rPr lang="en-US" sz="1600" dirty="0" smtClean="0"/>
              <a:t>http</a:t>
            </a:r>
            <a:r>
              <a:rPr lang="en-US" sz="1600" dirty="0"/>
              <a:t>://www.labestbabies.org/welcome-baby/home-visiting-resources</a:t>
            </a:r>
          </a:p>
        </p:txBody>
      </p:sp>
    </p:spTree>
    <p:extLst>
      <p:ext uri="{BB962C8B-B14F-4D97-AF65-F5344CB8AC3E}">
        <p14:creationId xmlns:p14="http://schemas.microsoft.com/office/powerpoint/2010/main" val="83205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Thank You!</a:t>
            </a:r>
            <a:endParaRPr lang="en-US" sz="4000"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3400" y="5818781"/>
            <a:ext cx="837804" cy="979830"/>
          </a:xfrm>
          <a:prstGeom prst="rect">
            <a:avLst/>
          </a:prstGeom>
        </p:spPr>
      </p:pic>
      <p:sp>
        <p:nvSpPr>
          <p:cNvPr id="4" name="Content Placeholder 3"/>
          <p:cNvSpPr>
            <a:spLocks noGrp="1"/>
          </p:cNvSpPr>
          <p:nvPr>
            <p:ph sz="half" idx="1"/>
          </p:nvPr>
        </p:nvSpPr>
        <p:spPr>
          <a:xfrm>
            <a:off x="457200" y="1417638"/>
            <a:ext cx="8457804" cy="6019800"/>
          </a:xfrm>
        </p:spPr>
        <p:txBody>
          <a:bodyPr>
            <a:normAutofit/>
          </a:bodyPr>
          <a:lstStyle/>
          <a:p>
            <a:pPr marL="0" indent="0">
              <a:buNone/>
            </a:pPr>
            <a:r>
              <a:rPr lang="en-US" b="1" dirty="0" smtClean="0">
                <a:solidFill>
                  <a:schemeClr val="bg2"/>
                </a:solidFill>
                <a:latin typeface="+mj-lt"/>
              </a:rPr>
              <a:t>For questions, feedback, comments:</a:t>
            </a:r>
          </a:p>
          <a:p>
            <a:pPr marL="0" indent="0">
              <a:buNone/>
            </a:pPr>
            <a:r>
              <a:rPr lang="en-US" sz="2400" b="1" dirty="0" smtClean="0"/>
              <a:t>Amanda Helvie</a:t>
            </a:r>
          </a:p>
          <a:p>
            <a:pPr marL="0" indent="0">
              <a:buNone/>
            </a:pPr>
            <a:r>
              <a:rPr lang="en-US" sz="2000" dirty="0" smtClean="0"/>
              <a:t>Sr. Communication Specialist</a:t>
            </a:r>
          </a:p>
          <a:p>
            <a:pPr marL="0" indent="0">
              <a:buNone/>
            </a:pPr>
            <a:r>
              <a:rPr lang="en-US" sz="2000" dirty="0" smtClean="0"/>
              <a:t>LA Best Babies Network</a:t>
            </a:r>
          </a:p>
          <a:p>
            <a:pPr marL="0" indent="0">
              <a:buNone/>
            </a:pPr>
            <a:r>
              <a:rPr lang="en-US" sz="2000" dirty="0" smtClean="0"/>
              <a:t>P: 213-250-7273, x102</a:t>
            </a:r>
          </a:p>
          <a:p>
            <a:pPr marL="0" indent="0">
              <a:buNone/>
            </a:pPr>
            <a:r>
              <a:rPr lang="en-US" sz="2000" dirty="0" smtClean="0"/>
              <a:t>E: ahelvie@labestbabies.org</a:t>
            </a:r>
          </a:p>
          <a:p>
            <a:pPr marL="0" indent="0">
              <a:buNone/>
            </a:pPr>
            <a:endParaRPr lang="en-US" dirty="0" smtClean="0"/>
          </a:p>
          <a:p>
            <a:pPr>
              <a:buNone/>
            </a:pPr>
            <a:r>
              <a:rPr lang="en-US" b="1" dirty="0" smtClean="0">
                <a:solidFill>
                  <a:schemeClr val="bg2"/>
                </a:solidFill>
                <a:latin typeface="+mj-lt"/>
              </a:rPr>
              <a:t>For information and tips for parents:</a:t>
            </a:r>
            <a:endParaRPr lang="en-US" b="1" dirty="0">
              <a:solidFill>
                <a:schemeClr val="bg2"/>
              </a:solidFill>
              <a:latin typeface="+mj-lt"/>
            </a:endParaRPr>
          </a:p>
          <a:p>
            <a:r>
              <a:rPr lang="en-US" sz="2400" dirty="0" smtClean="0"/>
              <a:t>First5LA.org/Parenting</a:t>
            </a:r>
            <a:endParaRPr lang="en-US" sz="2400" dirty="0"/>
          </a:p>
          <a:p>
            <a:r>
              <a:rPr lang="en-US" sz="2400" dirty="0" smtClean="0"/>
              <a:t>TooSmall.org or TalkingIsTeaching.org</a:t>
            </a:r>
          </a:p>
          <a:p>
            <a:r>
              <a:rPr lang="en-US" sz="2400" dirty="0" smtClean="0"/>
              <a:t>@2SmalltoFail</a:t>
            </a:r>
            <a:endParaRPr lang="en-US" sz="2400" dirty="0"/>
          </a:p>
        </p:txBody>
      </p:sp>
      <p:cxnSp>
        <p:nvCxnSpPr>
          <p:cNvPr id="11" name="Straight Connector 10"/>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56316" y="305437"/>
            <a:ext cx="1450128" cy="152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136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01396" y="5699760"/>
            <a:ext cx="837804" cy="979830"/>
          </a:xfrm>
          <a:prstGeom prst="rect">
            <a:avLst/>
          </a:prstGeom>
        </p:spPr>
      </p:pic>
      <p:sp>
        <p:nvSpPr>
          <p:cNvPr id="6" name="Title 5"/>
          <p:cNvSpPr>
            <a:spLocks noGrp="1"/>
          </p:cNvSpPr>
          <p:nvPr>
            <p:ph type="title"/>
          </p:nvPr>
        </p:nvSpPr>
        <p:spPr>
          <a:xfrm>
            <a:off x="381000" y="228600"/>
            <a:ext cx="8077200" cy="1143000"/>
          </a:xfrm>
        </p:spPr>
        <p:txBody>
          <a:bodyPr>
            <a:normAutofit/>
          </a:bodyPr>
          <a:lstStyle/>
          <a:p>
            <a:pPr algn="l"/>
            <a:r>
              <a:rPr lang="en-US" sz="4000" dirty="0" smtClean="0"/>
              <a:t>Background</a:t>
            </a:r>
            <a:endParaRPr lang="en-US" dirty="0">
              <a:solidFill>
                <a:schemeClr val="tx1">
                  <a:lumMod val="50000"/>
                  <a:lumOff val="50000"/>
                </a:schemeClr>
              </a:solidFill>
            </a:endParaRPr>
          </a:p>
        </p:txBody>
      </p:sp>
      <p:cxnSp>
        <p:nvCxnSpPr>
          <p:cNvPr id="11" name="Straight Connector 10"/>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itle 4"/>
          <p:cNvSpPr txBox="1">
            <a:spLocks/>
          </p:cNvSpPr>
          <p:nvPr/>
        </p:nvSpPr>
        <p:spPr>
          <a:xfrm>
            <a:off x="457200" y="4540856"/>
            <a:ext cx="3663076" cy="1752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bg2"/>
                </a:solidFill>
              </a:rPr>
              <a:t>Children build most of their speech and language skills during the </a:t>
            </a:r>
            <a:r>
              <a:rPr lang="en-US" sz="2400" b="1" i="1" dirty="0" smtClean="0">
                <a:ln w="12700" cmpd="sng">
                  <a:solidFill>
                    <a:schemeClr val="accent4"/>
                  </a:solidFill>
                  <a:prstDash val="solid"/>
                </a:ln>
                <a:solidFill>
                  <a:schemeClr val="bg2"/>
                </a:solidFill>
              </a:rPr>
              <a:t>first three years of life</a:t>
            </a:r>
            <a:r>
              <a:rPr lang="en-US" sz="2400" b="1" dirty="0" smtClean="0">
                <a:ln w="12700" cmpd="sng">
                  <a:solidFill>
                    <a:schemeClr val="accent4"/>
                  </a:solidFill>
                  <a:prstDash val="solid"/>
                </a:ln>
                <a:solidFill>
                  <a:schemeClr val="bg2"/>
                </a:solidFill>
              </a:rPr>
              <a:t>.</a:t>
            </a:r>
            <a:endParaRPr lang="en-US" sz="2400" b="1" dirty="0">
              <a:ln w="12700" cmpd="sng">
                <a:solidFill>
                  <a:schemeClr val="accent4"/>
                </a:solidFill>
                <a:prstDash val="solid"/>
              </a:ln>
              <a:solidFill>
                <a:schemeClr val="bg2"/>
              </a:solidFill>
            </a:endParaRPr>
          </a:p>
        </p:txBody>
      </p:sp>
      <p:sp>
        <p:nvSpPr>
          <p:cNvPr id="13" name="Content Placeholder 8"/>
          <p:cNvSpPr>
            <a:spLocks noGrp="1"/>
          </p:cNvSpPr>
          <p:nvPr>
            <p:ph idx="1"/>
          </p:nvPr>
        </p:nvSpPr>
        <p:spPr>
          <a:xfrm>
            <a:off x="4343400" y="1433512"/>
            <a:ext cx="4495800" cy="4281488"/>
          </a:xfrm>
        </p:spPr>
        <p:txBody>
          <a:bodyPr>
            <a:normAutofit fontScale="47500" lnSpcReduction="20000"/>
          </a:bodyPr>
          <a:lstStyle/>
          <a:p>
            <a:pPr>
              <a:lnSpc>
                <a:spcPct val="120000"/>
              </a:lnSpc>
              <a:spcBef>
                <a:spcPts val="600"/>
              </a:spcBef>
            </a:pPr>
            <a:r>
              <a:rPr lang="en-US" sz="3300" dirty="0">
                <a:solidFill>
                  <a:schemeClr val="accent4">
                    <a:lumMod val="75000"/>
                  </a:schemeClr>
                </a:solidFill>
              </a:rPr>
              <a:t>Every word a child hears </a:t>
            </a:r>
            <a:r>
              <a:rPr lang="en-US" sz="3300" dirty="0" smtClean="0">
                <a:solidFill>
                  <a:schemeClr val="accent4">
                    <a:lumMod val="75000"/>
                  </a:schemeClr>
                </a:solidFill>
              </a:rPr>
              <a:t>impacts brain development </a:t>
            </a:r>
            <a:r>
              <a:rPr lang="en-US" sz="3300" dirty="0">
                <a:solidFill>
                  <a:schemeClr val="accent4">
                    <a:lumMod val="75000"/>
                  </a:schemeClr>
                </a:solidFill>
              </a:rPr>
              <a:t>and sets the foundation for future reading and literacy skills</a:t>
            </a:r>
            <a:r>
              <a:rPr lang="en-US" sz="3300" dirty="0" smtClean="0">
                <a:solidFill>
                  <a:schemeClr val="accent4">
                    <a:lumMod val="75000"/>
                  </a:schemeClr>
                </a:solidFill>
              </a:rPr>
              <a:t>.</a:t>
            </a:r>
          </a:p>
          <a:p>
            <a:pPr marL="0" indent="0">
              <a:lnSpc>
                <a:spcPct val="120000"/>
              </a:lnSpc>
              <a:spcBef>
                <a:spcPts val="600"/>
              </a:spcBef>
              <a:buNone/>
            </a:pPr>
            <a:endParaRPr lang="en-US" sz="1500" dirty="0">
              <a:solidFill>
                <a:schemeClr val="accent4">
                  <a:lumMod val="75000"/>
                </a:schemeClr>
              </a:solidFill>
            </a:endParaRPr>
          </a:p>
          <a:p>
            <a:pPr>
              <a:lnSpc>
                <a:spcPct val="120000"/>
              </a:lnSpc>
              <a:spcBef>
                <a:spcPts val="600"/>
              </a:spcBef>
            </a:pPr>
            <a:r>
              <a:rPr lang="en-US" sz="3300" dirty="0" smtClean="0">
                <a:solidFill>
                  <a:schemeClr val="accent4">
                    <a:lumMod val="75000"/>
                  </a:schemeClr>
                </a:solidFill>
              </a:rPr>
              <a:t>When </a:t>
            </a:r>
            <a:r>
              <a:rPr lang="en-US" sz="3300" dirty="0">
                <a:solidFill>
                  <a:schemeClr val="accent4">
                    <a:lumMod val="75000"/>
                  </a:schemeClr>
                </a:solidFill>
              </a:rPr>
              <a:t>a child is </a:t>
            </a:r>
            <a:r>
              <a:rPr lang="en-US" sz="3300" dirty="0" smtClean="0">
                <a:solidFill>
                  <a:schemeClr val="accent4">
                    <a:lumMod val="75000"/>
                  </a:schemeClr>
                </a:solidFill>
              </a:rPr>
              <a:t>left alone in </a:t>
            </a:r>
            <a:r>
              <a:rPr lang="en-US" sz="3300" dirty="0">
                <a:solidFill>
                  <a:schemeClr val="accent4">
                    <a:lumMod val="75000"/>
                  </a:schemeClr>
                </a:solidFill>
              </a:rPr>
              <a:t>front of a TV, the part of </a:t>
            </a:r>
            <a:r>
              <a:rPr lang="en-US" sz="3300" dirty="0" smtClean="0">
                <a:solidFill>
                  <a:schemeClr val="accent4">
                    <a:lumMod val="75000"/>
                  </a:schemeClr>
                </a:solidFill>
              </a:rPr>
              <a:t>her brain </a:t>
            </a:r>
            <a:r>
              <a:rPr lang="en-US" sz="3300" dirty="0">
                <a:solidFill>
                  <a:schemeClr val="accent4">
                    <a:lumMod val="75000"/>
                  </a:schemeClr>
                </a:solidFill>
              </a:rPr>
              <a:t>responsible for language development </a:t>
            </a:r>
            <a:r>
              <a:rPr lang="en-US" sz="3300" dirty="0" smtClean="0">
                <a:solidFill>
                  <a:schemeClr val="accent4">
                    <a:lumMod val="75000"/>
                  </a:schemeClr>
                </a:solidFill>
              </a:rPr>
              <a:t>receives little stimulation</a:t>
            </a:r>
            <a:r>
              <a:rPr lang="en-US" sz="3400" dirty="0" smtClean="0">
                <a:solidFill>
                  <a:schemeClr val="accent4">
                    <a:lumMod val="75000"/>
                  </a:schemeClr>
                </a:solidFill>
              </a:rPr>
              <a:t>.</a:t>
            </a:r>
            <a:endParaRPr lang="en-US" sz="3400" dirty="0">
              <a:solidFill>
                <a:schemeClr val="accent4">
                  <a:lumMod val="75000"/>
                </a:schemeClr>
              </a:solidFill>
            </a:endParaRPr>
          </a:p>
          <a:p>
            <a:pPr marL="0" indent="0">
              <a:lnSpc>
                <a:spcPct val="120000"/>
              </a:lnSpc>
              <a:spcBef>
                <a:spcPts val="600"/>
              </a:spcBef>
              <a:buNone/>
            </a:pPr>
            <a:endParaRPr lang="en-US" sz="1300" dirty="0">
              <a:solidFill>
                <a:schemeClr val="accent4">
                  <a:lumMod val="75000"/>
                </a:schemeClr>
              </a:solidFill>
            </a:endParaRPr>
          </a:p>
          <a:p>
            <a:pPr>
              <a:lnSpc>
                <a:spcPct val="120000"/>
              </a:lnSpc>
              <a:spcBef>
                <a:spcPts val="600"/>
              </a:spcBef>
            </a:pPr>
            <a:r>
              <a:rPr lang="en-US" sz="3300" dirty="0">
                <a:solidFill>
                  <a:schemeClr val="accent4">
                    <a:lumMod val="75000"/>
                  </a:schemeClr>
                </a:solidFill>
              </a:rPr>
              <a:t>That’s why First 5 CA’s new campaign encourages parents to talk, read, and sing to their babies. </a:t>
            </a:r>
            <a:r>
              <a:rPr lang="en-US" sz="3300" dirty="0" smtClean="0">
                <a:solidFill>
                  <a:schemeClr val="accent4">
                    <a:lumMod val="75000"/>
                  </a:schemeClr>
                </a:solidFill>
              </a:rPr>
              <a:t>These </a:t>
            </a:r>
            <a:r>
              <a:rPr lang="en-US" sz="3300" dirty="0">
                <a:solidFill>
                  <a:schemeClr val="accent4">
                    <a:lumMod val="75000"/>
                  </a:schemeClr>
                </a:solidFill>
              </a:rPr>
              <a:t>activities exercise a baby’s brain, helping it grow bigger and stronger.</a:t>
            </a:r>
          </a:p>
          <a:p>
            <a:pPr>
              <a:lnSpc>
                <a:spcPct val="120000"/>
              </a:lnSpc>
              <a:spcBef>
                <a:spcPts val="600"/>
              </a:spcBef>
            </a:pPr>
            <a:endParaRPr lang="en-US" dirty="0"/>
          </a:p>
        </p:txBody>
      </p:sp>
      <p:pic>
        <p:nvPicPr>
          <p:cNvPr id="2" name="Picture 1"/>
          <p:cNvPicPr>
            <a:picLocks noChangeAspect="1"/>
          </p:cNvPicPr>
          <p:nvPr/>
        </p:nvPicPr>
        <p:blipFill>
          <a:blip r:embed="rId4"/>
          <a:stretch>
            <a:fillRect/>
          </a:stretch>
        </p:blipFill>
        <p:spPr>
          <a:xfrm>
            <a:off x="528320" y="1482090"/>
            <a:ext cx="3510280" cy="2632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5970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49" y="277770"/>
            <a:ext cx="8229600" cy="1143000"/>
          </a:xfrm>
        </p:spPr>
        <p:txBody>
          <a:bodyPr>
            <a:normAutofit/>
          </a:bodyPr>
          <a:lstStyle/>
          <a:p>
            <a:pPr algn="l"/>
            <a:r>
              <a:rPr lang="en-US" sz="4000" dirty="0" smtClean="0"/>
              <a:t>The Research</a:t>
            </a:r>
            <a:endParaRPr lang="en-US" sz="40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5753250"/>
            <a:ext cx="837804" cy="97983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249398475"/>
              </p:ext>
            </p:extLst>
          </p:nvPr>
        </p:nvGraphicFramePr>
        <p:xfrm>
          <a:off x="-11528" y="1496003"/>
          <a:ext cx="5447696" cy="3520718"/>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 Box 40"/>
          <p:cNvSpPr txBox="1">
            <a:spLocks noChangeArrowheads="1"/>
          </p:cNvSpPr>
          <p:nvPr/>
        </p:nvSpPr>
        <p:spPr bwMode="auto">
          <a:xfrm>
            <a:off x="949765" y="5070982"/>
            <a:ext cx="2514600" cy="302932"/>
          </a:xfrm>
          <a:prstGeom prst="rect">
            <a:avLst/>
          </a:prstGeom>
          <a:noFill/>
          <a:ln w="9525">
            <a:noFill/>
            <a:miter lim="800000"/>
            <a:headEnd/>
            <a:tailEnd/>
          </a:ln>
          <a:effectLst/>
        </p:spPr>
        <p:txBody>
          <a:bodyPr wrap="square" lIns="101882" tIns="50941" rIns="101882" bIns="5094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sz="1300" b="1" dirty="0">
                <a:solidFill>
                  <a:schemeClr val="bg2"/>
                </a:solidFill>
                <a:latin typeface="Arial"/>
                <a:ea typeface="ＭＳ Ｐゴシック" charset="-128"/>
                <a:cs typeface="Arial"/>
              </a:rPr>
              <a:t>Source:</a:t>
            </a:r>
            <a:r>
              <a:rPr lang="en-US" sz="1300" dirty="0">
                <a:solidFill>
                  <a:schemeClr val="bg2"/>
                </a:solidFill>
                <a:latin typeface="Arial"/>
                <a:ea typeface="ＭＳ Ｐゴシック" charset="-128"/>
                <a:cs typeface="Arial"/>
              </a:rPr>
              <a:t> Hart &amp; </a:t>
            </a:r>
            <a:r>
              <a:rPr lang="en-US" sz="1300" dirty="0" err="1">
                <a:solidFill>
                  <a:schemeClr val="bg2"/>
                </a:solidFill>
                <a:latin typeface="Arial"/>
                <a:ea typeface="ＭＳ Ｐゴシック" charset="-128"/>
                <a:cs typeface="Arial"/>
              </a:rPr>
              <a:t>Risley</a:t>
            </a:r>
            <a:r>
              <a:rPr lang="en-US" sz="1300" dirty="0">
                <a:solidFill>
                  <a:schemeClr val="bg2"/>
                </a:solidFill>
                <a:latin typeface="Arial"/>
                <a:ea typeface="ＭＳ Ｐゴシック" charset="-128"/>
                <a:cs typeface="Arial"/>
              </a:rPr>
              <a:t> (1995</a:t>
            </a:r>
            <a:r>
              <a:rPr lang="en-US" sz="1300" dirty="0" smtClean="0">
                <a:solidFill>
                  <a:schemeClr val="bg2"/>
                </a:solidFill>
                <a:latin typeface="Arial"/>
                <a:ea typeface="ＭＳ Ｐゴシック" charset="-128"/>
                <a:cs typeface="Arial"/>
              </a:rPr>
              <a:t>)</a:t>
            </a:r>
            <a:endParaRPr lang="en-US" sz="1300" dirty="0">
              <a:solidFill>
                <a:schemeClr val="bg2"/>
              </a:solidFill>
              <a:latin typeface="Arial"/>
              <a:ea typeface="ＭＳ Ｐゴシック" charset="-128"/>
              <a:cs typeface="Arial"/>
            </a:endParaRPr>
          </a:p>
        </p:txBody>
      </p:sp>
      <p:grpSp>
        <p:nvGrpSpPr>
          <p:cNvPr id="6" name="Group 5"/>
          <p:cNvGrpSpPr/>
          <p:nvPr/>
        </p:nvGrpSpPr>
        <p:grpSpPr>
          <a:xfrm>
            <a:off x="4775276" y="3571890"/>
            <a:ext cx="3987724" cy="3297247"/>
            <a:chOff x="3980487" y="3571890"/>
            <a:chExt cx="3987724" cy="3297247"/>
          </a:xfrm>
        </p:grpSpPr>
        <p:sp>
          <p:nvSpPr>
            <p:cNvPr id="10" name="TextBox 9"/>
            <p:cNvSpPr txBox="1"/>
            <p:nvPr/>
          </p:nvSpPr>
          <p:spPr>
            <a:xfrm>
              <a:off x="4823885" y="3571890"/>
              <a:ext cx="3144326" cy="338554"/>
            </a:xfrm>
            <a:prstGeom prst="rect">
              <a:avLst/>
            </a:prstGeom>
            <a:noFill/>
          </p:spPr>
          <p:txBody>
            <a:bodyPr wrap="square" rtlCol="0">
              <a:spAutoFit/>
            </a:bodyPr>
            <a:lstStyle/>
            <a:p>
              <a:r>
                <a:rPr lang="en-US" sz="1600" b="1" dirty="0" smtClean="0"/>
                <a:t>Number of Words Learned</a:t>
              </a:r>
              <a:endParaRPr lang="en-US" sz="1600" b="1" dirty="0"/>
            </a:p>
          </p:txBody>
        </p:sp>
        <p:grpSp>
          <p:nvGrpSpPr>
            <p:cNvPr id="11" name="Group 10"/>
            <p:cNvGrpSpPr/>
            <p:nvPr/>
          </p:nvGrpSpPr>
          <p:grpSpPr>
            <a:xfrm>
              <a:off x="3980487" y="3846322"/>
              <a:ext cx="3676895" cy="3022815"/>
              <a:chOff x="1553513" y="773399"/>
              <a:chExt cx="5842446" cy="4145988"/>
            </a:xfrm>
          </p:grpSpPr>
          <p:sp>
            <p:nvSpPr>
              <p:cNvPr id="12" name="Freeform 11"/>
              <p:cNvSpPr>
                <a:spLocks/>
              </p:cNvSpPr>
              <p:nvPr/>
            </p:nvSpPr>
            <p:spPr bwMode="auto">
              <a:xfrm rot="101830">
                <a:off x="2865511" y="4038600"/>
                <a:ext cx="1066800" cy="88900"/>
              </a:xfrm>
              <a:custGeom>
                <a:avLst/>
                <a:gdLst>
                  <a:gd name="T0" fmla="*/ 0 w 672"/>
                  <a:gd name="T1" fmla="*/ 2147483647 h 56"/>
                  <a:gd name="T2" fmla="*/ 2147483647 w 672"/>
                  <a:gd name="T3" fmla="*/ 2147483647 h 56"/>
                  <a:gd name="T4" fmla="*/ 2147483647 w 672"/>
                  <a:gd name="T5" fmla="*/ 0 h 56"/>
                  <a:gd name="T6" fmla="*/ 0 60000 65536"/>
                  <a:gd name="T7" fmla="*/ 0 60000 65536"/>
                  <a:gd name="T8" fmla="*/ 0 60000 65536"/>
                  <a:gd name="T9" fmla="*/ 0 w 672"/>
                  <a:gd name="T10" fmla="*/ 0 h 56"/>
                  <a:gd name="T11" fmla="*/ 672 w 672"/>
                  <a:gd name="T12" fmla="*/ 56 h 56"/>
                </a:gdLst>
                <a:ahLst/>
                <a:cxnLst>
                  <a:cxn ang="T6">
                    <a:pos x="T0" y="T1"/>
                  </a:cxn>
                  <a:cxn ang="T7">
                    <a:pos x="T2" y="T3"/>
                  </a:cxn>
                  <a:cxn ang="T8">
                    <a:pos x="T4" y="T5"/>
                  </a:cxn>
                </a:cxnLst>
                <a:rect l="T9" t="T10" r="T11" b="T12"/>
                <a:pathLst>
                  <a:path w="672" h="56">
                    <a:moveTo>
                      <a:pt x="0" y="48"/>
                    </a:moveTo>
                    <a:cubicBezTo>
                      <a:pt x="160" y="52"/>
                      <a:pt x="320" y="56"/>
                      <a:pt x="432" y="48"/>
                    </a:cubicBezTo>
                    <a:cubicBezTo>
                      <a:pt x="544" y="40"/>
                      <a:pt x="608" y="20"/>
                      <a:pt x="672" y="0"/>
                    </a:cubicBezTo>
                  </a:path>
                </a:pathLst>
              </a:custGeom>
              <a:noFill/>
              <a:ln w="63500">
                <a:solidFill>
                  <a:srgbClr val="BF2F37"/>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p:nvSpPr>
            <p:spPr bwMode="auto">
              <a:xfrm>
                <a:off x="5227711" y="990600"/>
                <a:ext cx="1981200" cy="1981200"/>
              </a:xfrm>
              <a:custGeom>
                <a:avLst/>
                <a:gdLst>
                  <a:gd name="T0" fmla="*/ 0 w 1248"/>
                  <a:gd name="T1" fmla="*/ 2147483647 h 1248"/>
                  <a:gd name="T2" fmla="*/ 2147483647 w 1248"/>
                  <a:gd name="T3" fmla="*/ 2147483647 h 1248"/>
                  <a:gd name="T4" fmla="*/ 2147483647 w 1248"/>
                  <a:gd name="T5" fmla="*/ 2147483647 h 1248"/>
                  <a:gd name="T6" fmla="*/ 2147483647 w 1248"/>
                  <a:gd name="T7" fmla="*/ 2147483647 h 1248"/>
                  <a:gd name="T8" fmla="*/ 2147483647 w 1248"/>
                  <a:gd name="T9" fmla="*/ 2147483647 h 1248"/>
                  <a:gd name="T10" fmla="*/ 2147483647 w 1248"/>
                  <a:gd name="T11" fmla="*/ 2147483647 h 1248"/>
                  <a:gd name="T12" fmla="*/ 2147483647 w 1248"/>
                  <a:gd name="T13" fmla="*/ 2147483647 h 1248"/>
                  <a:gd name="T14" fmla="*/ 2147483647 w 1248"/>
                  <a:gd name="T15" fmla="*/ 0 h 1248"/>
                  <a:gd name="T16" fmla="*/ 0 60000 65536"/>
                  <a:gd name="T17" fmla="*/ 0 60000 65536"/>
                  <a:gd name="T18" fmla="*/ 0 60000 65536"/>
                  <a:gd name="T19" fmla="*/ 0 60000 65536"/>
                  <a:gd name="T20" fmla="*/ 0 60000 65536"/>
                  <a:gd name="T21" fmla="*/ 0 60000 65536"/>
                  <a:gd name="T22" fmla="*/ 0 60000 65536"/>
                  <a:gd name="T23" fmla="*/ 0 60000 65536"/>
                  <a:gd name="T24" fmla="*/ 0 w 1248"/>
                  <a:gd name="T25" fmla="*/ 0 h 1248"/>
                  <a:gd name="T26" fmla="*/ 1248 w 1248"/>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8" h="1248">
                    <a:moveTo>
                      <a:pt x="0" y="1248"/>
                    </a:moveTo>
                    <a:cubicBezTo>
                      <a:pt x="104" y="1144"/>
                      <a:pt x="208" y="1040"/>
                      <a:pt x="288" y="960"/>
                    </a:cubicBezTo>
                    <a:cubicBezTo>
                      <a:pt x="368" y="880"/>
                      <a:pt x="424" y="824"/>
                      <a:pt x="480" y="768"/>
                    </a:cubicBezTo>
                    <a:cubicBezTo>
                      <a:pt x="536" y="712"/>
                      <a:pt x="568" y="688"/>
                      <a:pt x="624" y="624"/>
                    </a:cubicBezTo>
                    <a:cubicBezTo>
                      <a:pt x="680" y="560"/>
                      <a:pt x="744" y="456"/>
                      <a:pt x="816" y="384"/>
                    </a:cubicBezTo>
                    <a:cubicBezTo>
                      <a:pt x="888" y="312"/>
                      <a:pt x="1000" y="248"/>
                      <a:pt x="1056" y="192"/>
                    </a:cubicBezTo>
                    <a:cubicBezTo>
                      <a:pt x="1112" y="136"/>
                      <a:pt x="1120" y="80"/>
                      <a:pt x="1152" y="48"/>
                    </a:cubicBezTo>
                    <a:cubicBezTo>
                      <a:pt x="1184" y="16"/>
                      <a:pt x="1232" y="8"/>
                      <a:pt x="1248" y="0"/>
                    </a:cubicBezTo>
                  </a:path>
                </a:pathLst>
              </a:custGeom>
              <a:noFill/>
              <a:ln w="63500">
                <a:solidFill>
                  <a:srgbClr val="BF2F37"/>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p:cNvSpPr>
              <p:nvPr/>
            </p:nvSpPr>
            <p:spPr bwMode="auto">
              <a:xfrm>
                <a:off x="4008511" y="3451225"/>
                <a:ext cx="1295400" cy="609600"/>
              </a:xfrm>
              <a:custGeom>
                <a:avLst/>
                <a:gdLst>
                  <a:gd name="T0" fmla="*/ 0 w 816"/>
                  <a:gd name="T1" fmla="*/ 2147483647 h 384"/>
                  <a:gd name="T2" fmla="*/ 2147483647 w 816"/>
                  <a:gd name="T3" fmla="*/ 2147483647 h 384"/>
                  <a:gd name="T4" fmla="*/ 2147483647 w 816"/>
                  <a:gd name="T5" fmla="*/ 0 h 384"/>
                  <a:gd name="T6" fmla="*/ 0 60000 65536"/>
                  <a:gd name="T7" fmla="*/ 0 60000 65536"/>
                  <a:gd name="T8" fmla="*/ 0 60000 65536"/>
                  <a:gd name="T9" fmla="*/ 0 w 816"/>
                  <a:gd name="T10" fmla="*/ 0 h 384"/>
                  <a:gd name="T11" fmla="*/ 816 w 816"/>
                  <a:gd name="T12" fmla="*/ 384 h 384"/>
                </a:gdLst>
                <a:ahLst/>
                <a:cxnLst>
                  <a:cxn ang="T6">
                    <a:pos x="T0" y="T1"/>
                  </a:cxn>
                  <a:cxn ang="T7">
                    <a:pos x="T2" y="T3"/>
                  </a:cxn>
                  <a:cxn ang="T8">
                    <a:pos x="T4" y="T5"/>
                  </a:cxn>
                </a:cxnLst>
                <a:rect l="T9" t="T10" r="T11" b="T12"/>
                <a:pathLst>
                  <a:path w="816" h="384">
                    <a:moveTo>
                      <a:pt x="0" y="384"/>
                    </a:moveTo>
                    <a:cubicBezTo>
                      <a:pt x="220" y="296"/>
                      <a:pt x="440" y="208"/>
                      <a:pt x="576" y="144"/>
                    </a:cubicBezTo>
                    <a:cubicBezTo>
                      <a:pt x="712" y="80"/>
                      <a:pt x="764" y="40"/>
                      <a:pt x="816" y="0"/>
                    </a:cubicBezTo>
                  </a:path>
                </a:pathLst>
              </a:custGeom>
              <a:noFill/>
              <a:ln w="63500">
                <a:solidFill>
                  <a:srgbClr val="DED412"/>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p:nvSpPr>
            <p:spPr bwMode="auto">
              <a:xfrm rot="69552">
                <a:off x="5303911" y="2262188"/>
                <a:ext cx="1905000" cy="1219200"/>
              </a:xfrm>
              <a:custGeom>
                <a:avLst/>
                <a:gdLst>
                  <a:gd name="T0" fmla="*/ 0 w 1200"/>
                  <a:gd name="T1" fmla="*/ 2147483647 h 768"/>
                  <a:gd name="T2" fmla="*/ 2147483647 w 1200"/>
                  <a:gd name="T3" fmla="*/ 2147483647 h 768"/>
                  <a:gd name="T4" fmla="*/ 2147483647 w 1200"/>
                  <a:gd name="T5" fmla="*/ 2147483647 h 768"/>
                  <a:gd name="T6" fmla="*/ 2147483647 w 1200"/>
                  <a:gd name="T7" fmla="*/ 2147483647 h 768"/>
                  <a:gd name="T8" fmla="*/ 2147483647 w 1200"/>
                  <a:gd name="T9" fmla="*/ 2147483647 h 768"/>
                  <a:gd name="T10" fmla="*/ 2147483647 w 1200"/>
                  <a:gd name="T11" fmla="*/ 0 h 768"/>
                  <a:gd name="T12" fmla="*/ 0 60000 65536"/>
                  <a:gd name="T13" fmla="*/ 0 60000 65536"/>
                  <a:gd name="T14" fmla="*/ 0 60000 65536"/>
                  <a:gd name="T15" fmla="*/ 0 60000 65536"/>
                  <a:gd name="T16" fmla="*/ 0 60000 65536"/>
                  <a:gd name="T17" fmla="*/ 0 60000 65536"/>
                  <a:gd name="T18" fmla="*/ 0 w 1200"/>
                  <a:gd name="T19" fmla="*/ 0 h 768"/>
                  <a:gd name="T20" fmla="*/ 1200 w 1200"/>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1200" h="768">
                    <a:moveTo>
                      <a:pt x="0" y="768"/>
                    </a:moveTo>
                    <a:cubicBezTo>
                      <a:pt x="104" y="696"/>
                      <a:pt x="208" y="624"/>
                      <a:pt x="288" y="576"/>
                    </a:cubicBezTo>
                    <a:cubicBezTo>
                      <a:pt x="368" y="528"/>
                      <a:pt x="408" y="536"/>
                      <a:pt x="480" y="480"/>
                    </a:cubicBezTo>
                    <a:cubicBezTo>
                      <a:pt x="552" y="424"/>
                      <a:pt x="640" y="296"/>
                      <a:pt x="720" y="240"/>
                    </a:cubicBezTo>
                    <a:cubicBezTo>
                      <a:pt x="800" y="184"/>
                      <a:pt x="880" y="184"/>
                      <a:pt x="960" y="144"/>
                    </a:cubicBezTo>
                    <a:cubicBezTo>
                      <a:pt x="1040" y="104"/>
                      <a:pt x="1120" y="52"/>
                      <a:pt x="1200" y="0"/>
                    </a:cubicBezTo>
                  </a:path>
                </a:pathLst>
              </a:custGeom>
              <a:noFill/>
              <a:ln w="63500">
                <a:solidFill>
                  <a:srgbClr val="DED412"/>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p:nvSpPr>
            <p:spPr bwMode="auto">
              <a:xfrm>
                <a:off x="5303911" y="2784664"/>
                <a:ext cx="1828800" cy="787400"/>
              </a:xfrm>
              <a:custGeom>
                <a:avLst/>
                <a:gdLst>
                  <a:gd name="T0" fmla="*/ 0 w 1152"/>
                  <a:gd name="T1" fmla="*/ 2147483647 h 496"/>
                  <a:gd name="T2" fmla="*/ 2147483647 w 1152"/>
                  <a:gd name="T3" fmla="*/ 2147483647 h 496"/>
                  <a:gd name="T4" fmla="*/ 2147483647 w 1152"/>
                  <a:gd name="T5" fmla="*/ 2147483647 h 496"/>
                  <a:gd name="T6" fmla="*/ 2147483647 w 1152"/>
                  <a:gd name="T7" fmla="*/ 2147483647 h 496"/>
                  <a:gd name="T8" fmla="*/ 2147483647 w 1152"/>
                  <a:gd name="T9" fmla="*/ 2147483647 h 496"/>
                  <a:gd name="T10" fmla="*/ 2147483647 w 1152"/>
                  <a:gd name="T11" fmla="*/ 2147483647 h 496"/>
                  <a:gd name="T12" fmla="*/ 2147483647 w 1152"/>
                  <a:gd name="T13" fmla="*/ 2147483647 h 496"/>
                  <a:gd name="T14" fmla="*/ 0 60000 65536"/>
                  <a:gd name="T15" fmla="*/ 0 60000 65536"/>
                  <a:gd name="T16" fmla="*/ 0 60000 65536"/>
                  <a:gd name="T17" fmla="*/ 0 60000 65536"/>
                  <a:gd name="T18" fmla="*/ 0 60000 65536"/>
                  <a:gd name="T19" fmla="*/ 0 60000 65536"/>
                  <a:gd name="T20" fmla="*/ 0 60000 65536"/>
                  <a:gd name="T21" fmla="*/ 0 w 1152"/>
                  <a:gd name="T22" fmla="*/ 0 h 496"/>
                  <a:gd name="T23" fmla="*/ 1152 w 1152"/>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496">
                    <a:moveTo>
                      <a:pt x="0" y="496"/>
                    </a:moveTo>
                    <a:cubicBezTo>
                      <a:pt x="108" y="464"/>
                      <a:pt x="216" y="432"/>
                      <a:pt x="288" y="400"/>
                    </a:cubicBezTo>
                    <a:cubicBezTo>
                      <a:pt x="360" y="368"/>
                      <a:pt x="384" y="336"/>
                      <a:pt x="432" y="304"/>
                    </a:cubicBezTo>
                    <a:cubicBezTo>
                      <a:pt x="480" y="272"/>
                      <a:pt x="512" y="240"/>
                      <a:pt x="576" y="208"/>
                    </a:cubicBezTo>
                    <a:cubicBezTo>
                      <a:pt x="640" y="176"/>
                      <a:pt x="736" y="144"/>
                      <a:pt x="816" y="112"/>
                    </a:cubicBezTo>
                    <a:cubicBezTo>
                      <a:pt x="896" y="80"/>
                      <a:pt x="1000" y="32"/>
                      <a:pt x="1056" y="16"/>
                    </a:cubicBezTo>
                    <a:cubicBezTo>
                      <a:pt x="1112" y="0"/>
                      <a:pt x="1136" y="16"/>
                      <a:pt x="1152" y="16"/>
                    </a:cubicBezTo>
                  </a:path>
                </a:pathLst>
              </a:custGeom>
              <a:noFill/>
              <a:ln w="63500">
                <a:solidFill>
                  <a:schemeClr val="accent3">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3">
                      <a:lumMod val="60000"/>
                      <a:lumOff val="40000"/>
                    </a:schemeClr>
                  </a:solidFill>
                </a:endParaRPr>
              </a:p>
            </p:txBody>
          </p:sp>
          <p:sp>
            <p:nvSpPr>
              <p:cNvPr id="17" name="Line 9"/>
              <p:cNvSpPr>
                <a:spLocks noChangeShapeType="1"/>
              </p:cNvSpPr>
              <p:nvPr/>
            </p:nvSpPr>
            <p:spPr bwMode="auto">
              <a:xfrm>
                <a:off x="2865511" y="838200"/>
                <a:ext cx="0" cy="3429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Line 10"/>
              <p:cNvSpPr>
                <a:spLocks noChangeShapeType="1"/>
              </p:cNvSpPr>
              <p:nvPr/>
            </p:nvSpPr>
            <p:spPr bwMode="auto">
              <a:xfrm rot="5400000">
                <a:off x="5075311" y="2057400"/>
                <a:ext cx="0" cy="441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Line 11"/>
              <p:cNvSpPr>
                <a:spLocks noChangeShapeType="1"/>
              </p:cNvSpPr>
              <p:nvPr/>
            </p:nvSpPr>
            <p:spPr bwMode="auto">
              <a:xfrm flipV="1">
                <a:off x="3932311"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Line 12"/>
              <p:cNvSpPr>
                <a:spLocks noChangeShapeType="1"/>
              </p:cNvSpPr>
              <p:nvPr/>
            </p:nvSpPr>
            <p:spPr bwMode="auto">
              <a:xfrm flipV="1">
                <a:off x="5303911"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Line 13"/>
              <p:cNvSpPr>
                <a:spLocks noChangeShapeType="1"/>
              </p:cNvSpPr>
              <p:nvPr/>
            </p:nvSpPr>
            <p:spPr bwMode="auto">
              <a:xfrm flipV="1">
                <a:off x="7132711"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Text Box 14"/>
              <p:cNvSpPr txBox="1">
                <a:spLocks noChangeArrowheads="1"/>
              </p:cNvSpPr>
              <p:nvPr/>
            </p:nvSpPr>
            <p:spPr bwMode="auto">
              <a:xfrm>
                <a:off x="3614846" y="4442313"/>
                <a:ext cx="611125" cy="47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0000"/>
                    </a:solidFill>
                    <a:latin typeface="Calibri" panose="020F0502020204030204" pitchFamily="34" charset="0"/>
                  </a:rPr>
                  <a:t>16</a:t>
                </a:r>
                <a:endParaRPr lang="en-US" sz="1400" dirty="0">
                  <a:solidFill>
                    <a:srgbClr val="000000"/>
                  </a:solidFill>
                  <a:latin typeface="Calibri" panose="020F0502020204030204" pitchFamily="34" charset="0"/>
                </a:endParaRPr>
              </a:p>
            </p:txBody>
          </p:sp>
          <p:sp>
            <p:nvSpPr>
              <p:cNvPr id="23" name="Text Box 15"/>
              <p:cNvSpPr txBox="1">
                <a:spLocks noChangeArrowheads="1"/>
              </p:cNvSpPr>
              <p:nvPr/>
            </p:nvSpPr>
            <p:spPr bwMode="auto">
              <a:xfrm>
                <a:off x="4998957" y="4430260"/>
                <a:ext cx="586095" cy="47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0000"/>
                    </a:solidFill>
                    <a:latin typeface="Calibri" panose="020F0502020204030204" pitchFamily="34" charset="0"/>
                  </a:rPr>
                  <a:t>24</a:t>
                </a:r>
                <a:endParaRPr lang="en-US" sz="1400" dirty="0">
                  <a:solidFill>
                    <a:srgbClr val="000000"/>
                  </a:solidFill>
                  <a:latin typeface="Calibri" panose="020F0502020204030204" pitchFamily="34" charset="0"/>
                </a:endParaRPr>
              </a:p>
            </p:txBody>
          </p:sp>
          <p:sp>
            <p:nvSpPr>
              <p:cNvPr id="24" name="Text Box 16"/>
              <p:cNvSpPr txBox="1">
                <a:spLocks noChangeArrowheads="1"/>
              </p:cNvSpPr>
              <p:nvPr/>
            </p:nvSpPr>
            <p:spPr bwMode="auto">
              <a:xfrm>
                <a:off x="6778899" y="4448311"/>
                <a:ext cx="617060" cy="47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0000"/>
                    </a:solidFill>
                    <a:latin typeface="Calibri" panose="020F0502020204030204" pitchFamily="34" charset="0"/>
                  </a:rPr>
                  <a:t>36</a:t>
                </a:r>
                <a:endParaRPr lang="en-US" sz="1400" dirty="0">
                  <a:solidFill>
                    <a:srgbClr val="000000"/>
                  </a:solidFill>
                  <a:latin typeface="Calibri" panose="020F0502020204030204" pitchFamily="34" charset="0"/>
                </a:endParaRPr>
              </a:p>
            </p:txBody>
          </p:sp>
          <p:sp>
            <p:nvSpPr>
              <p:cNvPr id="25" name="Text Box 17"/>
              <p:cNvSpPr txBox="1">
                <a:spLocks noChangeArrowheads="1"/>
              </p:cNvSpPr>
              <p:nvPr/>
            </p:nvSpPr>
            <p:spPr bwMode="auto">
              <a:xfrm rot="16200000">
                <a:off x="492070" y="1834842"/>
                <a:ext cx="2585105" cy="46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000000"/>
                    </a:solidFill>
                    <a:latin typeface="Calibri" panose="020F0502020204030204" pitchFamily="34" charset="0"/>
                  </a:rPr>
                  <a:t>Total Words</a:t>
                </a:r>
                <a:endParaRPr lang="en-US" sz="1400" dirty="0">
                  <a:solidFill>
                    <a:srgbClr val="000000"/>
                  </a:solidFill>
                  <a:latin typeface="Calibri" panose="020F0502020204030204" pitchFamily="34" charset="0"/>
                </a:endParaRPr>
              </a:p>
            </p:txBody>
          </p:sp>
          <p:sp>
            <p:nvSpPr>
              <p:cNvPr id="26" name="Line 28"/>
              <p:cNvSpPr>
                <a:spLocks noChangeShapeType="1"/>
              </p:cNvSpPr>
              <p:nvPr/>
            </p:nvSpPr>
            <p:spPr bwMode="auto">
              <a:xfrm flipH="1">
                <a:off x="2636911" y="3276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Line 29"/>
              <p:cNvSpPr>
                <a:spLocks noChangeShapeType="1"/>
              </p:cNvSpPr>
              <p:nvPr/>
            </p:nvSpPr>
            <p:spPr bwMode="auto">
              <a:xfrm flipH="1">
                <a:off x="2636911" y="2209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Line 30"/>
              <p:cNvSpPr>
                <a:spLocks noChangeShapeType="1"/>
              </p:cNvSpPr>
              <p:nvPr/>
            </p:nvSpPr>
            <p:spPr bwMode="auto">
              <a:xfrm flipH="1">
                <a:off x="2636911" y="102076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Text Box 31"/>
              <p:cNvSpPr txBox="1">
                <a:spLocks noChangeArrowheads="1"/>
              </p:cNvSpPr>
              <p:nvPr/>
            </p:nvSpPr>
            <p:spPr bwMode="auto">
              <a:xfrm>
                <a:off x="1993682" y="2994034"/>
                <a:ext cx="861943" cy="51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0000"/>
                    </a:solidFill>
                    <a:latin typeface="Calibri" panose="020F0502020204030204" pitchFamily="34" charset="0"/>
                  </a:rPr>
                  <a:t>200</a:t>
                </a:r>
                <a:endParaRPr lang="en-US" sz="1400" dirty="0">
                  <a:solidFill>
                    <a:srgbClr val="000000"/>
                  </a:solidFill>
                  <a:latin typeface="Calibri" panose="020F0502020204030204" pitchFamily="34" charset="0"/>
                </a:endParaRPr>
              </a:p>
            </p:txBody>
          </p:sp>
          <p:sp>
            <p:nvSpPr>
              <p:cNvPr id="30" name="Text Box 32"/>
              <p:cNvSpPr txBox="1">
                <a:spLocks noChangeArrowheads="1"/>
              </p:cNvSpPr>
              <p:nvPr/>
            </p:nvSpPr>
            <p:spPr bwMode="auto">
              <a:xfrm>
                <a:off x="2015732" y="1975552"/>
                <a:ext cx="848721" cy="51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0000"/>
                    </a:solidFill>
                    <a:latin typeface="Calibri" panose="020F0502020204030204" pitchFamily="34" charset="0"/>
                  </a:rPr>
                  <a:t>600</a:t>
                </a:r>
                <a:endParaRPr lang="en-US" sz="1400" dirty="0">
                  <a:solidFill>
                    <a:srgbClr val="000000"/>
                  </a:solidFill>
                  <a:latin typeface="Calibri" panose="020F0502020204030204" pitchFamily="34" charset="0"/>
                </a:endParaRPr>
              </a:p>
            </p:txBody>
          </p:sp>
          <p:sp>
            <p:nvSpPr>
              <p:cNvPr id="31" name="Text Box 33"/>
              <p:cNvSpPr txBox="1">
                <a:spLocks noChangeArrowheads="1"/>
              </p:cNvSpPr>
              <p:nvPr/>
            </p:nvSpPr>
            <p:spPr bwMode="auto">
              <a:xfrm>
                <a:off x="1915932" y="823606"/>
                <a:ext cx="939692" cy="92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0000"/>
                    </a:solidFill>
                    <a:latin typeface="Calibri" panose="020F0502020204030204" pitchFamily="34" charset="0"/>
                  </a:rPr>
                  <a:t>1200</a:t>
                </a:r>
              </a:p>
              <a:p>
                <a:endParaRPr lang="en-US" sz="1600" b="1" dirty="0">
                  <a:solidFill>
                    <a:srgbClr val="000000"/>
                  </a:solidFill>
                  <a:latin typeface="Calibri" panose="020F0502020204030204" pitchFamily="34" charset="0"/>
                </a:endParaRPr>
              </a:p>
            </p:txBody>
          </p:sp>
          <p:grpSp>
            <p:nvGrpSpPr>
              <p:cNvPr id="32" name="Group 31"/>
              <p:cNvGrpSpPr>
                <a:grpSpLocks/>
              </p:cNvGrpSpPr>
              <p:nvPr/>
            </p:nvGrpSpPr>
            <p:grpSpPr bwMode="auto">
              <a:xfrm>
                <a:off x="3892627" y="2971800"/>
                <a:ext cx="1335088" cy="1101725"/>
                <a:chOff x="2183" y="2784"/>
                <a:chExt cx="841" cy="694"/>
              </a:xfrm>
            </p:grpSpPr>
            <p:sp>
              <p:nvSpPr>
                <p:cNvPr id="36" name="Freeform 35"/>
                <p:cNvSpPr>
                  <a:spLocks/>
                </p:cNvSpPr>
                <p:nvPr/>
              </p:nvSpPr>
              <p:spPr bwMode="auto">
                <a:xfrm>
                  <a:off x="2208" y="2784"/>
                  <a:ext cx="816" cy="672"/>
                </a:xfrm>
                <a:custGeom>
                  <a:avLst/>
                  <a:gdLst>
                    <a:gd name="T0" fmla="*/ 0 w 816"/>
                    <a:gd name="T1" fmla="*/ 672 h 672"/>
                    <a:gd name="T2" fmla="*/ 336 w 816"/>
                    <a:gd name="T3" fmla="*/ 480 h 672"/>
                    <a:gd name="T4" fmla="*/ 576 w 816"/>
                    <a:gd name="T5" fmla="*/ 240 h 672"/>
                    <a:gd name="T6" fmla="*/ 816 w 816"/>
                    <a:gd name="T7" fmla="*/ 0 h 672"/>
                    <a:gd name="T8" fmla="*/ 0 60000 65536"/>
                    <a:gd name="T9" fmla="*/ 0 60000 65536"/>
                    <a:gd name="T10" fmla="*/ 0 60000 65536"/>
                    <a:gd name="T11" fmla="*/ 0 60000 65536"/>
                    <a:gd name="T12" fmla="*/ 0 w 816"/>
                    <a:gd name="T13" fmla="*/ 0 h 672"/>
                    <a:gd name="T14" fmla="*/ 816 w 816"/>
                    <a:gd name="T15" fmla="*/ 672 h 672"/>
                  </a:gdLst>
                  <a:ahLst/>
                  <a:cxnLst>
                    <a:cxn ang="T8">
                      <a:pos x="T0" y="T1"/>
                    </a:cxn>
                    <a:cxn ang="T9">
                      <a:pos x="T2" y="T3"/>
                    </a:cxn>
                    <a:cxn ang="T10">
                      <a:pos x="T4" y="T5"/>
                    </a:cxn>
                    <a:cxn ang="T11">
                      <a:pos x="T6" y="T7"/>
                    </a:cxn>
                  </a:cxnLst>
                  <a:rect l="T12" t="T13" r="T14" b="T15"/>
                  <a:pathLst>
                    <a:path w="816" h="672">
                      <a:moveTo>
                        <a:pt x="0" y="672"/>
                      </a:moveTo>
                      <a:cubicBezTo>
                        <a:pt x="120" y="612"/>
                        <a:pt x="240" y="552"/>
                        <a:pt x="336" y="480"/>
                      </a:cubicBezTo>
                      <a:cubicBezTo>
                        <a:pt x="432" y="408"/>
                        <a:pt x="496" y="320"/>
                        <a:pt x="576" y="240"/>
                      </a:cubicBezTo>
                      <a:cubicBezTo>
                        <a:pt x="656" y="160"/>
                        <a:pt x="776" y="40"/>
                        <a:pt x="816" y="0"/>
                      </a:cubicBezTo>
                    </a:path>
                  </a:pathLst>
                </a:custGeom>
                <a:noFill/>
                <a:ln w="63500">
                  <a:solidFill>
                    <a:srgbClr val="BF2F37"/>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Rectangle 36"/>
                <p:cNvSpPr>
                  <a:spLocks noChangeArrowheads="1"/>
                </p:cNvSpPr>
                <p:nvPr/>
              </p:nvSpPr>
              <p:spPr bwMode="auto">
                <a:xfrm rot="3852372">
                  <a:off x="2183" y="3443"/>
                  <a:ext cx="35" cy="35"/>
                </a:xfrm>
                <a:prstGeom prst="rect">
                  <a:avLst/>
                </a:prstGeom>
                <a:solidFill>
                  <a:srgbClr val="BF2F37"/>
                </a:solidFill>
                <a:ln w="9525">
                  <a:solidFill>
                    <a:srgbClr val="BF2F37"/>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3" name="Freeform 32"/>
              <p:cNvSpPr>
                <a:spLocks/>
              </p:cNvSpPr>
              <p:nvPr/>
            </p:nvSpPr>
            <p:spPr bwMode="auto">
              <a:xfrm>
                <a:off x="2865511" y="4071938"/>
                <a:ext cx="1143000" cy="76200"/>
              </a:xfrm>
              <a:custGeom>
                <a:avLst/>
                <a:gdLst>
                  <a:gd name="T0" fmla="*/ 0 w 672"/>
                  <a:gd name="T1" fmla="*/ 2147483647 h 56"/>
                  <a:gd name="T2" fmla="*/ 2147483647 w 672"/>
                  <a:gd name="T3" fmla="*/ 2147483647 h 56"/>
                  <a:gd name="T4" fmla="*/ 2147483647 w 672"/>
                  <a:gd name="T5" fmla="*/ 0 h 56"/>
                  <a:gd name="T6" fmla="*/ 0 60000 65536"/>
                  <a:gd name="T7" fmla="*/ 0 60000 65536"/>
                  <a:gd name="T8" fmla="*/ 0 60000 65536"/>
                  <a:gd name="T9" fmla="*/ 0 w 672"/>
                  <a:gd name="T10" fmla="*/ 0 h 56"/>
                  <a:gd name="T11" fmla="*/ 672 w 672"/>
                  <a:gd name="T12" fmla="*/ 56 h 56"/>
                </a:gdLst>
                <a:ahLst/>
                <a:cxnLst>
                  <a:cxn ang="T6">
                    <a:pos x="T0" y="T1"/>
                  </a:cxn>
                  <a:cxn ang="T7">
                    <a:pos x="T2" y="T3"/>
                  </a:cxn>
                  <a:cxn ang="T8">
                    <a:pos x="T4" y="T5"/>
                  </a:cxn>
                </a:cxnLst>
                <a:rect l="T9" t="T10" r="T11" b="T12"/>
                <a:pathLst>
                  <a:path w="672" h="56">
                    <a:moveTo>
                      <a:pt x="0" y="48"/>
                    </a:moveTo>
                    <a:cubicBezTo>
                      <a:pt x="160" y="52"/>
                      <a:pt x="320" y="56"/>
                      <a:pt x="432" y="48"/>
                    </a:cubicBezTo>
                    <a:cubicBezTo>
                      <a:pt x="544" y="40"/>
                      <a:pt x="608" y="20"/>
                      <a:pt x="672" y="0"/>
                    </a:cubicBezTo>
                  </a:path>
                </a:pathLst>
              </a:custGeom>
              <a:noFill/>
              <a:ln w="63500">
                <a:solidFill>
                  <a:srgbClr val="DED412"/>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3"/>
              <p:cNvSpPr>
                <a:spLocks/>
              </p:cNvSpPr>
              <p:nvPr/>
            </p:nvSpPr>
            <p:spPr bwMode="auto">
              <a:xfrm>
                <a:off x="2865511" y="4105464"/>
                <a:ext cx="1143000" cy="76200"/>
              </a:xfrm>
              <a:custGeom>
                <a:avLst/>
                <a:gdLst>
                  <a:gd name="T0" fmla="*/ 0 w 672"/>
                  <a:gd name="T1" fmla="*/ 2147483647 h 56"/>
                  <a:gd name="T2" fmla="*/ 2147483647 w 672"/>
                  <a:gd name="T3" fmla="*/ 2147483647 h 56"/>
                  <a:gd name="T4" fmla="*/ 2147483647 w 672"/>
                  <a:gd name="T5" fmla="*/ 0 h 56"/>
                  <a:gd name="T6" fmla="*/ 0 60000 65536"/>
                  <a:gd name="T7" fmla="*/ 0 60000 65536"/>
                  <a:gd name="T8" fmla="*/ 0 60000 65536"/>
                  <a:gd name="T9" fmla="*/ 0 w 672"/>
                  <a:gd name="T10" fmla="*/ 0 h 56"/>
                  <a:gd name="T11" fmla="*/ 672 w 672"/>
                  <a:gd name="T12" fmla="*/ 56 h 56"/>
                </a:gdLst>
                <a:ahLst/>
                <a:cxnLst>
                  <a:cxn ang="T6">
                    <a:pos x="T0" y="T1"/>
                  </a:cxn>
                  <a:cxn ang="T7">
                    <a:pos x="T2" y="T3"/>
                  </a:cxn>
                  <a:cxn ang="T8">
                    <a:pos x="T4" y="T5"/>
                  </a:cxn>
                </a:cxnLst>
                <a:rect l="T9" t="T10" r="T11" b="T12"/>
                <a:pathLst>
                  <a:path w="672" h="56">
                    <a:moveTo>
                      <a:pt x="0" y="48"/>
                    </a:moveTo>
                    <a:cubicBezTo>
                      <a:pt x="160" y="52"/>
                      <a:pt x="320" y="56"/>
                      <a:pt x="432" y="48"/>
                    </a:cubicBezTo>
                    <a:cubicBezTo>
                      <a:pt x="544" y="40"/>
                      <a:pt x="608" y="20"/>
                      <a:pt x="672" y="0"/>
                    </a:cubicBezTo>
                  </a:path>
                </a:pathLst>
              </a:custGeom>
              <a:noFill/>
              <a:ln w="63500">
                <a:solidFill>
                  <a:schemeClr val="accent3">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4"/>
              <p:cNvSpPr>
                <a:spLocks/>
              </p:cNvSpPr>
              <p:nvPr/>
            </p:nvSpPr>
            <p:spPr bwMode="auto">
              <a:xfrm>
                <a:off x="4008511" y="3572064"/>
                <a:ext cx="1295400" cy="533400"/>
              </a:xfrm>
              <a:custGeom>
                <a:avLst/>
                <a:gdLst>
                  <a:gd name="T0" fmla="*/ 0 w 816"/>
                  <a:gd name="T1" fmla="*/ 2147483647 h 336"/>
                  <a:gd name="T2" fmla="*/ 2147483647 w 816"/>
                  <a:gd name="T3" fmla="*/ 2147483647 h 336"/>
                  <a:gd name="T4" fmla="*/ 2147483647 w 816"/>
                  <a:gd name="T5" fmla="*/ 2147483647 h 336"/>
                  <a:gd name="T6" fmla="*/ 2147483647 w 816"/>
                  <a:gd name="T7" fmla="*/ 0 h 336"/>
                  <a:gd name="T8" fmla="*/ 0 60000 65536"/>
                  <a:gd name="T9" fmla="*/ 0 60000 65536"/>
                  <a:gd name="T10" fmla="*/ 0 60000 65536"/>
                  <a:gd name="T11" fmla="*/ 0 60000 65536"/>
                  <a:gd name="T12" fmla="*/ 0 w 816"/>
                  <a:gd name="T13" fmla="*/ 0 h 336"/>
                  <a:gd name="T14" fmla="*/ 816 w 816"/>
                  <a:gd name="T15" fmla="*/ 336 h 336"/>
                </a:gdLst>
                <a:ahLst/>
                <a:cxnLst>
                  <a:cxn ang="T8">
                    <a:pos x="T0" y="T1"/>
                  </a:cxn>
                  <a:cxn ang="T9">
                    <a:pos x="T2" y="T3"/>
                  </a:cxn>
                  <a:cxn ang="T10">
                    <a:pos x="T4" y="T5"/>
                  </a:cxn>
                  <a:cxn ang="T11">
                    <a:pos x="T6" y="T7"/>
                  </a:cxn>
                </a:cxnLst>
                <a:rect l="T12" t="T13" r="T14" b="T15"/>
                <a:pathLst>
                  <a:path w="816" h="336">
                    <a:moveTo>
                      <a:pt x="0" y="336"/>
                    </a:moveTo>
                    <a:cubicBezTo>
                      <a:pt x="140" y="284"/>
                      <a:pt x="280" y="232"/>
                      <a:pt x="384" y="192"/>
                    </a:cubicBezTo>
                    <a:cubicBezTo>
                      <a:pt x="488" y="152"/>
                      <a:pt x="552" y="128"/>
                      <a:pt x="624" y="96"/>
                    </a:cubicBezTo>
                    <a:cubicBezTo>
                      <a:pt x="696" y="64"/>
                      <a:pt x="784" y="16"/>
                      <a:pt x="816" y="0"/>
                    </a:cubicBezTo>
                  </a:path>
                </a:pathLst>
              </a:custGeom>
              <a:noFill/>
              <a:ln w="63500">
                <a:solidFill>
                  <a:schemeClr val="accent3">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39" name="Straight Connector 38"/>
            <p:cNvCxnSpPr/>
            <p:nvPr/>
          </p:nvCxnSpPr>
          <p:spPr>
            <a:xfrm>
              <a:off x="4648200" y="4026674"/>
              <a:ext cx="29993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24400" y="4909148"/>
              <a:ext cx="29993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24400" y="5681624"/>
              <a:ext cx="29993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677920" y="528301"/>
            <a:ext cx="3008880" cy="2672099"/>
          </a:xfrm>
          <a:prstGeom prst="roundRect">
            <a:avLst/>
          </a:prstGeom>
          <a:gradFill>
            <a:gsLst>
              <a:gs pos="0">
                <a:schemeClr val="accent2">
                  <a:tint val="50000"/>
                  <a:satMod val="300000"/>
                </a:schemeClr>
              </a:gs>
              <a:gs pos="35000">
                <a:schemeClr val="accent2">
                  <a:tint val="37000"/>
                  <a:satMod val="300000"/>
                </a:schemeClr>
              </a:gs>
              <a:gs pos="1000">
                <a:srgbClr val="D9D8F0"/>
              </a:gs>
              <a:gs pos="100000">
                <a:schemeClr val="accent2">
                  <a:tint val="15000"/>
                  <a:satMod val="350000"/>
                </a:schemeClr>
              </a:gs>
            </a:gsLst>
          </a:gradFill>
          <a:ln w="63500" cmpd="thickThi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r">
              <a:spcBef>
                <a:spcPts val="600"/>
              </a:spcBef>
              <a:spcAft>
                <a:spcPts val="600"/>
              </a:spcAft>
            </a:pPr>
            <a:r>
              <a:rPr lang="en-US" sz="1700" dirty="0">
                <a:solidFill>
                  <a:schemeClr val="tx1"/>
                </a:solidFill>
              </a:rPr>
              <a:t>Lower-income children hear 30 million fewer words than affluent children </a:t>
            </a:r>
            <a:r>
              <a:rPr lang="en-US" sz="1700" dirty="0" smtClean="0">
                <a:solidFill>
                  <a:schemeClr val="tx1"/>
                </a:solidFill>
              </a:rPr>
              <a:t>do.</a:t>
            </a:r>
          </a:p>
          <a:p>
            <a:pPr algn="r">
              <a:spcBef>
                <a:spcPts val="600"/>
              </a:spcBef>
              <a:spcAft>
                <a:spcPts val="600"/>
              </a:spcAft>
            </a:pPr>
            <a:r>
              <a:rPr lang="en-US" sz="1700" dirty="0" smtClean="0">
                <a:solidFill>
                  <a:schemeClr val="tx1"/>
                </a:solidFill>
              </a:rPr>
              <a:t>This has </a:t>
            </a:r>
            <a:r>
              <a:rPr lang="en-US" sz="1700" dirty="0">
                <a:solidFill>
                  <a:schemeClr val="tx1"/>
                </a:solidFill>
              </a:rPr>
              <a:t>lifelong implications for learning and success. </a:t>
            </a:r>
          </a:p>
        </p:txBody>
      </p:sp>
    </p:spTree>
    <p:extLst>
      <p:ext uri="{BB962C8B-B14F-4D97-AF65-F5344CB8AC3E}">
        <p14:creationId xmlns:p14="http://schemas.microsoft.com/office/powerpoint/2010/main" val="3844870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386477"/>
            <a:ext cx="4556760" cy="2585323"/>
          </a:xfrm>
          <a:prstGeom prst="rect">
            <a:avLst/>
          </a:prstGeom>
        </p:spPr>
        <p:txBody>
          <a:bodyPr wrap="square">
            <a:spAutoFit/>
          </a:bodyPr>
          <a:lstStyle/>
          <a:p>
            <a:r>
              <a:rPr lang="en-US" dirty="0"/>
              <a:t>“Talking is Teaching: Talk, Read, Sing” is a public awareness and action </a:t>
            </a:r>
            <a:r>
              <a:rPr lang="en-US" dirty="0" smtClean="0"/>
              <a:t>campaign to get parents to talk, read, and sing with their young children.</a:t>
            </a:r>
          </a:p>
          <a:p>
            <a:endParaRPr lang="en-US" dirty="0" smtClean="0"/>
          </a:p>
          <a:p>
            <a:r>
              <a:rPr lang="en-US" dirty="0" smtClean="0">
                <a:solidFill>
                  <a:schemeClr val="tx1">
                    <a:lumMod val="60000"/>
                    <a:lumOff val="40000"/>
                  </a:schemeClr>
                </a:solidFill>
              </a:rPr>
              <a:t>The Campaign aims to help parents understand the </a:t>
            </a:r>
            <a:r>
              <a:rPr lang="en-US" dirty="0">
                <a:solidFill>
                  <a:schemeClr val="tx1">
                    <a:lumMod val="60000"/>
                    <a:lumOff val="40000"/>
                  </a:schemeClr>
                </a:solidFill>
              </a:rPr>
              <a:t>critical role they play in their child’s </a:t>
            </a:r>
            <a:r>
              <a:rPr lang="en-US" dirty="0" smtClean="0">
                <a:solidFill>
                  <a:schemeClr val="tx1">
                    <a:lumMod val="60000"/>
                    <a:lumOff val="40000"/>
                  </a:schemeClr>
                </a:solidFill>
              </a:rPr>
              <a:t>development.</a:t>
            </a:r>
          </a:p>
          <a:p>
            <a:endParaRPr lang="en-US" dirty="0"/>
          </a:p>
        </p:txBody>
      </p:sp>
      <p:sp>
        <p:nvSpPr>
          <p:cNvPr id="5" name="TextBox 4"/>
          <p:cNvSpPr txBox="1"/>
          <p:nvPr/>
        </p:nvSpPr>
        <p:spPr>
          <a:xfrm>
            <a:off x="4800600" y="4033917"/>
            <a:ext cx="3977640" cy="2308324"/>
          </a:xfrm>
          <a:prstGeom prst="rect">
            <a:avLst/>
          </a:prstGeom>
          <a:noFill/>
        </p:spPr>
        <p:txBody>
          <a:bodyPr wrap="square" rtlCol="0">
            <a:spAutoFit/>
          </a:bodyPr>
          <a:lstStyle/>
          <a:p>
            <a:pPr algn="r"/>
            <a:r>
              <a:rPr lang="en-US" dirty="0">
                <a:solidFill>
                  <a:schemeClr val="accent4">
                    <a:lumMod val="75000"/>
                  </a:schemeClr>
                </a:solidFill>
              </a:rPr>
              <a:t>YOU will be a part of this campaign by teaching families how to engage in language-rich activities with their children</a:t>
            </a:r>
            <a:r>
              <a:rPr lang="en-US" dirty="0"/>
              <a:t>. </a:t>
            </a:r>
          </a:p>
          <a:p>
            <a:pPr algn="r"/>
            <a:endParaRPr lang="en-US" dirty="0"/>
          </a:p>
          <a:p>
            <a:pPr algn="r"/>
            <a:r>
              <a:rPr lang="en-US" dirty="0" smtClean="0">
                <a:solidFill>
                  <a:schemeClr val="bg2"/>
                </a:solidFill>
              </a:rPr>
              <a:t>These simple </a:t>
            </a:r>
            <a:r>
              <a:rPr lang="en-US" dirty="0">
                <a:solidFill>
                  <a:schemeClr val="bg2"/>
                </a:solidFill>
              </a:rPr>
              <a:t>actions </a:t>
            </a:r>
            <a:r>
              <a:rPr lang="en-US" dirty="0" smtClean="0">
                <a:solidFill>
                  <a:schemeClr val="bg2"/>
                </a:solidFill>
              </a:rPr>
              <a:t>can </a:t>
            </a:r>
            <a:r>
              <a:rPr lang="en-US" dirty="0">
                <a:solidFill>
                  <a:schemeClr val="bg2"/>
                </a:solidFill>
              </a:rPr>
              <a:t>improve a baby’s ability to learn new words and concepts.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228600"/>
            <a:ext cx="3520440" cy="352044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240" y="2971800"/>
            <a:ext cx="3723640" cy="3723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678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cstate="screen">
            <a:clrChange>
              <a:clrFrom>
                <a:srgbClr val="41405D"/>
              </a:clrFrom>
              <a:clrTo>
                <a:srgbClr val="41405D">
                  <a:alpha val="0"/>
                </a:srgbClr>
              </a:clrTo>
            </a:clrChange>
            <a:extLst>
              <a:ext uri="{28A0092B-C50C-407E-A947-70E740481C1C}">
                <a14:useLocalDpi xmlns:a14="http://schemas.microsoft.com/office/drawing/2010/main"/>
              </a:ext>
            </a:extLst>
          </a:blip>
          <a:srcRect/>
          <a:stretch/>
        </p:blipFill>
        <p:spPr bwMode="auto">
          <a:xfrm>
            <a:off x="181846" y="4947815"/>
            <a:ext cx="1096289" cy="175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74638"/>
            <a:ext cx="8762604" cy="1143000"/>
          </a:xfrm>
        </p:spPr>
        <p:txBody>
          <a:bodyPr>
            <a:normAutofit/>
          </a:bodyPr>
          <a:lstStyle/>
          <a:p>
            <a:pPr algn="l"/>
            <a:r>
              <a:rPr lang="en-US" sz="3500" b="1" dirty="0" smtClean="0">
                <a:ln w="22225">
                  <a:solidFill>
                    <a:schemeClr val="accent2"/>
                  </a:solidFill>
                  <a:prstDash val="solid"/>
                </a:ln>
                <a:solidFill>
                  <a:schemeClr val="accent2">
                    <a:lumMod val="40000"/>
                    <a:lumOff val="60000"/>
                  </a:schemeClr>
                </a:solidFill>
              </a:rPr>
              <a:t>Talking is Teaching: </a:t>
            </a:r>
            <a:r>
              <a:rPr lang="en-US" sz="3500" dirty="0" smtClean="0">
                <a:ln w="0"/>
                <a:solidFill>
                  <a:schemeClr val="accent1"/>
                </a:solidFill>
                <a:effectLst>
                  <a:outerShdw blurRad="38100" dist="25400" dir="5400000" algn="ctr" rotWithShape="0">
                    <a:srgbClr val="6E747A">
                      <a:alpha val="43000"/>
                    </a:srgbClr>
                  </a:outerShdw>
                </a:effectLst>
              </a:rPr>
              <a:t>Talk, Read, Sing</a:t>
            </a:r>
            <a:endParaRPr lang="en-US" sz="350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sz="half" idx="1"/>
          </p:nvPr>
        </p:nvSpPr>
        <p:spPr>
          <a:xfrm>
            <a:off x="799588" y="1836636"/>
            <a:ext cx="8381604" cy="4205288"/>
          </a:xfrm>
        </p:spPr>
        <p:txBody>
          <a:bodyPr>
            <a:normAutofit/>
          </a:bodyPr>
          <a:lstStyle/>
          <a:p>
            <a:pPr marL="0" indent="0">
              <a:buNone/>
            </a:pPr>
            <a:r>
              <a:rPr lang="en-US" dirty="0" smtClean="0"/>
              <a:t>The TRS campaign focuses on </a:t>
            </a: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3 things </a:t>
            </a:r>
            <a:r>
              <a:rPr lang="en-US" dirty="0" smtClean="0"/>
              <a:t>that motivate behavior change:</a:t>
            </a:r>
          </a:p>
          <a:p>
            <a:pPr marL="400050" lvl="1" indent="0">
              <a:buNone/>
            </a:pPr>
            <a:endParaRPr lang="en-US" sz="1800" dirty="0" smtClean="0"/>
          </a:p>
          <a:p>
            <a:pPr marL="914400" lvl="1" indent="-514350">
              <a:lnSpc>
                <a:spcPct val="150000"/>
              </a:lnSpc>
              <a:buFont typeface="+mj-lt"/>
              <a:buAutoNum type="arabicPeriod"/>
            </a:pPr>
            <a:r>
              <a:rPr lang="en-US" sz="2800" b="1" dirty="0" smtClean="0">
                <a:ln w="0"/>
                <a:latin typeface="+mj-lt"/>
              </a:rPr>
              <a:t>Trusted </a:t>
            </a:r>
            <a:r>
              <a:rPr lang="en-US" sz="2800" b="1" dirty="0">
                <a:ln w="0"/>
                <a:latin typeface="+mj-lt"/>
              </a:rPr>
              <a:t>m</a:t>
            </a:r>
            <a:r>
              <a:rPr lang="en-US" sz="2800" b="1" dirty="0" smtClean="0">
                <a:ln w="0"/>
                <a:latin typeface="+mj-lt"/>
              </a:rPr>
              <a:t>essengers</a:t>
            </a:r>
          </a:p>
          <a:p>
            <a:pPr marL="914400" lvl="1" indent="-514350">
              <a:lnSpc>
                <a:spcPct val="150000"/>
              </a:lnSpc>
              <a:buFont typeface="+mj-lt"/>
              <a:buAutoNum type="arabicPeriod"/>
            </a:pPr>
            <a:r>
              <a:rPr lang="en-US" sz="2800" b="1" dirty="0" smtClean="0">
                <a:ln w="0"/>
                <a:latin typeface="+mj-lt"/>
              </a:rPr>
              <a:t>Environmental prompts &amp; paid media</a:t>
            </a:r>
          </a:p>
          <a:p>
            <a:pPr marL="914400" lvl="1" indent="-514350">
              <a:lnSpc>
                <a:spcPct val="150000"/>
              </a:lnSpc>
              <a:buFont typeface="+mj-lt"/>
              <a:buAutoNum type="arabicPeriod"/>
            </a:pPr>
            <a:r>
              <a:rPr lang="en-US" sz="2800" b="1" dirty="0" smtClean="0">
                <a:ln w="0"/>
                <a:latin typeface="+mj-lt"/>
              </a:rPr>
              <a:t>Tools to facilitate change</a:t>
            </a:r>
            <a:endParaRPr lang="en-US" sz="2800" b="1" dirty="0">
              <a:ln w="0"/>
              <a:latin typeface="+mj-lt"/>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53400" y="5818781"/>
            <a:ext cx="837804" cy="979830"/>
          </a:xfrm>
          <a:prstGeom prst="rect">
            <a:avLst/>
          </a:prstGeom>
        </p:spPr>
      </p:pic>
      <p:pic>
        <p:nvPicPr>
          <p:cNvPr id="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286873" y="5826797"/>
            <a:ext cx="851727" cy="76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6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b="1" dirty="0" smtClean="0">
                <a:ln w="22225">
                  <a:solidFill>
                    <a:schemeClr val="accent2"/>
                  </a:solidFill>
                  <a:prstDash val="solid"/>
                </a:ln>
                <a:solidFill>
                  <a:schemeClr val="accent2">
                    <a:lumMod val="40000"/>
                    <a:lumOff val="60000"/>
                  </a:schemeClr>
                </a:solidFill>
              </a:rPr>
              <a:t>L.A. Campaign: </a:t>
            </a:r>
            <a:r>
              <a:rPr lang="en-US" sz="3500" dirty="0" smtClean="0">
                <a:solidFill>
                  <a:schemeClr val="accent1"/>
                </a:solidFill>
              </a:rPr>
              <a:t>Media Messages</a:t>
            </a:r>
            <a:endParaRPr lang="en-US" sz="3500" dirty="0">
              <a:solidFill>
                <a:schemeClr val="accent1"/>
              </a:solidFill>
            </a:endParaRPr>
          </a:p>
        </p:txBody>
      </p:sp>
      <p:cxnSp>
        <p:nvCxnSpPr>
          <p:cNvPr id="10" name="Straight Connector 9"/>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914400" y="1493521"/>
            <a:ext cx="7924800" cy="5088670"/>
          </a:xfrm>
        </p:spPr>
        <p:txBody>
          <a:bodyPr>
            <a:normAutofit/>
            <a:scene3d>
              <a:camera prst="orthographicFront"/>
              <a:lightRig rig="soft" dir="t">
                <a:rot lat="0" lon="0" rev="15600000"/>
              </a:lightRig>
            </a:scene3d>
            <a:sp3d prstMaterial="softEdge"/>
          </a:bodyPr>
          <a:lstStyle/>
          <a:p>
            <a:pPr marL="0" indent="0" algn="r">
              <a:buNone/>
            </a:pPr>
            <a:r>
              <a:rPr lang="en-US" b="1" spc="50" dirty="0" smtClean="0">
                <a:ln w="0">
                  <a:noFill/>
                </a:ln>
                <a:effectLst>
                  <a:innerShdw blurRad="63500" dist="50800" dir="13500000">
                    <a:srgbClr val="000000">
                      <a:alpha val="50000"/>
                    </a:srgbClr>
                  </a:innerShdw>
                </a:effectLst>
                <a:latin typeface="+mj-lt"/>
              </a:rPr>
              <a:t>TRS campaign messages in </a:t>
            </a:r>
            <a:br>
              <a:rPr lang="en-US" b="1" spc="50" dirty="0" smtClean="0">
                <a:ln w="0">
                  <a:noFill/>
                </a:ln>
                <a:effectLst>
                  <a:innerShdw blurRad="63500" dist="50800" dir="13500000">
                    <a:srgbClr val="000000">
                      <a:alpha val="50000"/>
                    </a:srgbClr>
                  </a:innerShdw>
                </a:effectLst>
                <a:latin typeface="+mj-lt"/>
              </a:rPr>
            </a:br>
            <a:r>
              <a:rPr lang="en-US" b="1" spc="50" dirty="0" smtClean="0">
                <a:ln w="0">
                  <a:noFill/>
                </a:ln>
                <a:effectLst>
                  <a:innerShdw blurRad="63500" dist="50800" dir="13500000">
                    <a:srgbClr val="000000">
                      <a:alpha val="50000"/>
                    </a:srgbClr>
                  </a:innerShdw>
                </a:effectLst>
                <a:latin typeface="+mj-lt"/>
              </a:rPr>
              <a:t>L.A. use these paid media:</a:t>
            </a:r>
          </a:p>
          <a:p>
            <a:pPr marL="0" indent="0" algn="r">
              <a:buNone/>
            </a:pPr>
            <a:endParaRPr lang="en-US" sz="1100" b="1" dirty="0" smtClean="0">
              <a:ln/>
            </a:endParaRPr>
          </a:p>
          <a:p>
            <a:pPr marL="457200" lvl="1" indent="0" algn="r">
              <a:buNone/>
            </a:pPr>
            <a:r>
              <a:rPr lang="en-US" sz="2600" b="1" dirty="0" smtClean="0">
                <a:ln/>
                <a:solidFill>
                  <a:schemeClr val="tx2">
                    <a:lumMod val="75000"/>
                  </a:schemeClr>
                </a:solidFill>
                <a:latin typeface="+mj-lt"/>
              </a:rPr>
              <a:t>Billboards</a:t>
            </a:r>
          </a:p>
          <a:p>
            <a:pPr marL="457200" lvl="1" indent="0" algn="r">
              <a:buNone/>
            </a:pPr>
            <a:endParaRPr lang="en-US" sz="1600" b="1" dirty="0" smtClean="0">
              <a:ln/>
              <a:solidFill>
                <a:schemeClr val="tx2">
                  <a:lumMod val="75000"/>
                </a:schemeClr>
              </a:solidFill>
              <a:latin typeface="+mj-lt"/>
            </a:endParaRPr>
          </a:p>
          <a:p>
            <a:pPr marL="457200" lvl="1" indent="0" algn="r">
              <a:buNone/>
            </a:pPr>
            <a:r>
              <a:rPr lang="en-US" sz="2600" b="1" dirty="0" smtClean="0">
                <a:ln/>
                <a:solidFill>
                  <a:schemeClr val="tx2">
                    <a:lumMod val="75000"/>
                  </a:schemeClr>
                </a:solidFill>
                <a:latin typeface="+mj-lt"/>
              </a:rPr>
              <a:t>Radio </a:t>
            </a:r>
          </a:p>
          <a:p>
            <a:pPr marL="0" indent="0" algn="r">
              <a:buNone/>
            </a:pPr>
            <a:endParaRPr lang="en-US" sz="1800" b="1" dirty="0" smtClean="0">
              <a:ln/>
              <a:solidFill>
                <a:schemeClr val="tx2">
                  <a:lumMod val="75000"/>
                </a:schemeClr>
              </a:solidFill>
              <a:latin typeface="+mj-lt"/>
            </a:endParaRPr>
          </a:p>
          <a:p>
            <a:pPr marL="457200" lvl="1" indent="0" algn="r">
              <a:buNone/>
            </a:pPr>
            <a:r>
              <a:rPr lang="en-US" sz="2600" b="1" dirty="0" smtClean="0">
                <a:ln/>
                <a:solidFill>
                  <a:schemeClr val="tx2">
                    <a:lumMod val="75000"/>
                  </a:schemeClr>
                </a:solidFill>
                <a:latin typeface="+mj-lt"/>
              </a:rPr>
              <a:t>Newspapers</a:t>
            </a:r>
          </a:p>
          <a:p>
            <a:pPr marL="0" indent="0" algn="r">
              <a:buNone/>
            </a:pPr>
            <a:endParaRPr lang="en-US" sz="1800" b="1" dirty="0" smtClean="0">
              <a:ln/>
              <a:solidFill>
                <a:schemeClr val="tx2">
                  <a:lumMod val="75000"/>
                </a:schemeClr>
              </a:solidFill>
              <a:latin typeface="+mj-lt"/>
            </a:endParaRPr>
          </a:p>
          <a:p>
            <a:pPr marL="457200" lvl="1" indent="0" algn="r">
              <a:buNone/>
            </a:pPr>
            <a:r>
              <a:rPr lang="en-US" sz="2600" b="1" dirty="0" smtClean="0">
                <a:ln/>
                <a:solidFill>
                  <a:schemeClr val="tx2">
                    <a:lumMod val="75000"/>
                  </a:schemeClr>
                </a:solidFill>
                <a:latin typeface="+mj-lt"/>
              </a:rPr>
              <a:t>TV Spots</a:t>
            </a:r>
          </a:p>
          <a:p>
            <a:pPr marL="0" indent="0" algn="r">
              <a:buNone/>
            </a:pPr>
            <a:endParaRPr lang="en-US" sz="1800" b="1" dirty="0" smtClean="0">
              <a:ln/>
              <a:solidFill>
                <a:schemeClr val="tx2">
                  <a:lumMod val="75000"/>
                </a:schemeClr>
              </a:solidFill>
              <a:latin typeface="+mj-lt"/>
            </a:endParaRPr>
          </a:p>
          <a:p>
            <a:pPr marL="457200" lvl="1" indent="0" algn="r">
              <a:buNone/>
            </a:pPr>
            <a:r>
              <a:rPr lang="en-US" sz="2600" b="1" dirty="0" smtClean="0">
                <a:ln/>
                <a:solidFill>
                  <a:schemeClr val="tx2">
                    <a:lumMod val="75000"/>
                  </a:schemeClr>
                </a:solidFill>
                <a:latin typeface="+mj-lt"/>
              </a:rPr>
              <a:t>Social Media</a:t>
            </a:r>
          </a:p>
          <a:p>
            <a:pPr marL="0" indent="0" algn="r">
              <a:buNone/>
            </a:pPr>
            <a:endParaRPr lang="en-US" sz="2000" b="1" dirty="0">
              <a:ln/>
            </a:endParaRPr>
          </a:p>
        </p:txBody>
      </p:sp>
      <p:pic>
        <p:nvPicPr>
          <p:cNvPr id="8" name="Picture 7"/>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4263" b="98718" l="0" r="100000">
                        <a14:foregroundMark x1="2284" y1="36218" x2="2284" y2="36218"/>
                        <a14:foregroundMark x1="1202" y1="41667" x2="1202" y2="41667"/>
                        <a14:foregroundMark x1="6370" y1="45353" x2="6370" y2="45353"/>
                        <a14:foregroundMark x1="5889" y1="41667" x2="5889" y2="41667"/>
                        <a14:foregroundMark x1="3125" y1="35096" x2="3125" y2="35096"/>
                        <a14:foregroundMark x1="2764" y1="32853" x2="2764" y2="32853"/>
                        <a14:foregroundMark x1="11298" y1="56731" x2="11298" y2="56731"/>
                        <a14:foregroundMark x1="12139" y1="71795" x2="12139" y2="71795"/>
                        <a14:foregroundMark x1="12981" y1="75801" x2="12981" y2="75801"/>
                        <a14:foregroundMark x1="14063" y1="79808" x2="14063" y2="79808"/>
                        <a14:foregroundMark x1="16587" y1="82051" x2="16587" y2="82051"/>
                        <a14:foregroundMark x1="8293" y1="48237" x2="8293" y2="48237"/>
                        <a14:foregroundMark x1="4688" y1="35417" x2="4688" y2="35417"/>
                        <a14:foregroundMark x1="51683" y1="50481" x2="51683" y2="50481"/>
                        <a14:foregroundMark x1="13822" y1="66186" x2="13822" y2="66186"/>
                        <a14:foregroundMark x1="22596" y1="66186" x2="22596" y2="66186"/>
                        <a14:foregroundMark x1="95673" y1="92628" x2="94591" y2="92628"/>
                        <a14:foregroundMark x1="85817" y1="96955" x2="85817" y2="96955"/>
                        <a14:backgroundMark x1="55889" y1="80609" x2="55889" y2="80609"/>
                        <a14:backgroundMark x1="88822" y1="74679" x2="88822" y2="74679"/>
                        <a14:backgroundMark x1="17909" y1="76122" x2="17909" y2="76122"/>
                        <a14:backgroundMark x1="17909" y1="93429" x2="17909" y2="93429"/>
                      </a14:backgroundRemoval>
                    </a14:imgEffect>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l="-843" t="19286" r="22596" b="12433"/>
          <a:stretch/>
        </p:blipFill>
        <p:spPr>
          <a:xfrm>
            <a:off x="-76200" y="2692400"/>
            <a:ext cx="6248400" cy="4165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1517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0" y="5562600"/>
            <a:ext cx="1022736" cy="107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198" y="228600"/>
            <a:ext cx="8534006" cy="1143000"/>
          </a:xfrm>
        </p:spPr>
        <p:txBody>
          <a:bodyPr>
            <a:normAutofit/>
          </a:bodyPr>
          <a:lstStyle/>
          <a:p>
            <a:pPr algn="l"/>
            <a:r>
              <a:rPr lang="en-US" sz="3200" b="1" dirty="0" smtClean="0">
                <a:ln w="22225">
                  <a:solidFill>
                    <a:schemeClr val="accent2"/>
                  </a:solidFill>
                  <a:prstDash val="solid"/>
                </a:ln>
                <a:solidFill>
                  <a:schemeClr val="accent2">
                    <a:lumMod val="40000"/>
                    <a:lumOff val="60000"/>
                  </a:schemeClr>
                </a:solidFill>
              </a:rPr>
              <a:t>L.A. Campaign: </a:t>
            </a:r>
            <a:r>
              <a:rPr lang="en-US" sz="3200" dirty="0" smtClean="0">
                <a:solidFill>
                  <a:schemeClr val="accent1"/>
                </a:solidFill>
              </a:rPr>
              <a:t>Broadcast </a:t>
            </a:r>
            <a:r>
              <a:rPr lang="en-US" sz="3200" dirty="0">
                <a:solidFill>
                  <a:schemeClr val="accent1"/>
                </a:solidFill>
              </a:rPr>
              <a:t>Highlights</a:t>
            </a:r>
          </a:p>
        </p:txBody>
      </p:sp>
      <p:cxnSp>
        <p:nvCxnSpPr>
          <p:cNvPr id="10" name="Straight Connector 9"/>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198" y="1371600"/>
            <a:ext cx="8534005" cy="5486400"/>
          </a:xfrm>
        </p:spPr>
        <p:txBody>
          <a:bodyPr>
            <a:normAutofit fontScale="55000" lnSpcReduction="20000"/>
          </a:bodyPr>
          <a:lstStyle/>
          <a:p>
            <a:r>
              <a:rPr lang="en-US" sz="3300" dirty="0" smtClean="0"/>
              <a:t>“</a:t>
            </a:r>
            <a:r>
              <a:rPr lang="en-US" sz="3300" dirty="0"/>
              <a:t>Successful Futures” </a:t>
            </a:r>
            <a:r>
              <a:rPr lang="en-US" sz="3300" dirty="0" smtClean="0"/>
              <a:t>30-second TV </a:t>
            </a:r>
            <a:r>
              <a:rPr lang="en-US" sz="3300" dirty="0" smtClean="0"/>
              <a:t>spot </a:t>
            </a:r>
            <a:r>
              <a:rPr lang="en-US" sz="3300" dirty="0" smtClean="0"/>
              <a:t>ran statewide.</a:t>
            </a:r>
          </a:p>
          <a:p>
            <a:pPr marL="0" indent="0">
              <a:buNone/>
            </a:pPr>
            <a:endParaRPr lang="en-US" sz="1100" dirty="0" smtClean="0"/>
          </a:p>
          <a:p>
            <a:pPr>
              <a:lnSpc>
                <a:spcPct val="170000"/>
              </a:lnSpc>
            </a:pPr>
            <a:r>
              <a:rPr lang="en-US" sz="3300" dirty="0" smtClean="0"/>
              <a:t>30-second TV spot featured </a:t>
            </a:r>
            <a:r>
              <a:rPr lang="en-US" sz="3300" dirty="0"/>
              <a:t>Univision’s Omar &amp; </a:t>
            </a:r>
            <a:r>
              <a:rPr lang="en-US" sz="3300" dirty="0" err="1" smtClean="0"/>
              <a:t>Argelia</a:t>
            </a:r>
            <a:r>
              <a:rPr lang="en-US" sz="3300" dirty="0" smtClean="0"/>
              <a:t>.</a:t>
            </a:r>
          </a:p>
          <a:p>
            <a:pPr marL="0" indent="0">
              <a:lnSpc>
                <a:spcPct val="170000"/>
              </a:lnSpc>
              <a:buNone/>
            </a:pPr>
            <a:endParaRPr lang="en-US" sz="1100" dirty="0" smtClean="0"/>
          </a:p>
          <a:p>
            <a:pPr>
              <a:lnSpc>
                <a:spcPct val="120000"/>
              </a:lnSpc>
            </a:pPr>
            <a:r>
              <a:rPr lang="en-US" sz="3300" dirty="0" smtClean="0"/>
              <a:t>45</a:t>
            </a:r>
            <a:r>
              <a:rPr lang="en-US" sz="3300" dirty="0"/>
              <a:t>+ custom </a:t>
            </a:r>
            <a:r>
              <a:rPr lang="en-US" sz="3300" dirty="0" smtClean="0"/>
              <a:t>TV vignettes </a:t>
            </a:r>
            <a:r>
              <a:rPr lang="en-US" sz="3300" dirty="0"/>
              <a:t>featuring local network talent aired across 28 different media outlets. </a:t>
            </a:r>
            <a:endParaRPr lang="en-US" sz="3300" dirty="0" smtClean="0"/>
          </a:p>
          <a:p>
            <a:pPr marL="0" indent="0">
              <a:lnSpc>
                <a:spcPct val="120000"/>
              </a:lnSpc>
              <a:buNone/>
            </a:pPr>
            <a:endParaRPr lang="en-US" sz="1100" dirty="0"/>
          </a:p>
          <a:p>
            <a:pPr marL="0" indent="0">
              <a:lnSpc>
                <a:spcPct val="120000"/>
              </a:lnSpc>
              <a:buNone/>
            </a:pPr>
            <a:endParaRPr lang="en-US" sz="400" dirty="0"/>
          </a:p>
          <a:p>
            <a:pPr>
              <a:lnSpc>
                <a:spcPct val="120000"/>
              </a:lnSpc>
            </a:pPr>
            <a:r>
              <a:rPr lang="en-US" sz="3300" dirty="0" smtClean="0"/>
              <a:t>59 </a:t>
            </a:r>
            <a:r>
              <a:rPr lang="en-US" sz="3300" dirty="0"/>
              <a:t>custom radio spots </a:t>
            </a:r>
            <a:r>
              <a:rPr lang="en-US" sz="3300" dirty="0" smtClean="0"/>
              <a:t>featuring </a:t>
            </a:r>
            <a:r>
              <a:rPr lang="en-US" sz="3300" dirty="0"/>
              <a:t>Mario Lopez &amp; </a:t>
            </a:r>
            <a:r>
              <a:rPr lang="en-US" sz="3300" dirty="0" smtClean="0"/>
              <a:t>local </a:t>
            </a:r>
            <a:r>
              <a:rPr lang="en-US" sz="3300" dirty="0"/>
              <a:t>talent together</a:t>
            </a:r>
            <a:r>
              <a:rPr lang="en-US" sz="3300" dirty="0" smtClean="0"/>
              <a:t>. </a:t>
            </a:r>
          </a:p>
          <a:p>
            <a:pPr marL="0" indent="0">
              <a:lnSpc>
                <a:spcPct val="170000"/>
              </a:lnSpc>
              <a:buNone/>
            </a:pPr>
            <a:endParaRPr lang="en-US" sz="1100" dirty="0" smtClean="0"/>
          </a:p>
          <a:p>
            <a:pPr>
              <a:lnSpc>
                <a:spcPct val="170000"/>
              </a:lnSpc>
            </a:pPr>
            <a:r>
              <a:rPr lang="en-US" sz="3300" dirty="0" smtClean="0"/>
              <a:t>20</a:t>
            </a:r>
            <a:r>
              <a:rPr lang="en-US" sz="3300" dirty="0"/>
              <a:t>+ custom radio 30-second live reads featured local talent. </a:t>
            </a:r>
            <a:endParaRPr lang="en-US" sz="200" dirty="0"/>
          </a:p>
          <a:p>
            <a:pPr marL="0" indent="0">
              <a:lnSpc>
                <a:spcPct val="170000"/>
              </a:lnSpc>
              <a:buNone/>
            </a:pPr>
            <a:endParaRPr lang="en-US" sz="400" dirty="0" smtClean="0"/>
          </a:p>
          <a:p>
            <a:pPr marL="0" indent="0">
              <a:lnSpc>
                <a:spcPct val="170000"/>
              </a:lnSpc>
              <a:buNone/>
            </a:pPr>
            <a:endParaRPr lang="en-US" sz="400" dirty="0"/>
          </a:p>
          <a:p>
            <a:pPr marL="0" indent="0">
              <a:lnSpc>
                <a:spcPct val="170000"/>
              </a:lnSpc>
              <a:buNone/>
            </a:pPr>
            <a:endParaRPr lang="en-US" sz="400" dirty="0"/>
          </a:p>
          <a:p>
            <a:pPr>
              <a:lnSpc>
                <a:spcPct val="120000"/>
              </a:lnSpc>
            </a:pPr>
            <a:r>
              <a:rPr lang="en-US" sz="3300" dirty="0" smtClean="0"/>
              <a:t>40</a:t>
            </a:r>
            <a:r>
              <a:rPr lang="en-US" sz="3300" dirty="0"/>
              <a:t>+ custom radio 10- and 15-second live read traffic </a:t>
            </a:r>
            <a:r>
              <a:rPr lang="en-US" sz="3300" dirty="0" smtClean="0"/>
              <a:t>and sponsorships</a:t>
            </a:r>
          </a:p>
          <a:p>
            <a:pPr marL="0" indent="0">
              <a:lnSpc>
                <a:spcPct val="120000"/>
              </a:lnSpc>
              <a:buNone/>
            </a:pPr>
            <a:endParaRPr lang="en-US" sz="200" dirty="0" smtClean="0"/>
          </a:p>
          <a:p>
            <a:pPr marL="0" indent="0">
              <a:lnSpc>
                <a:spcPct val="120000"/>
              </a:lnSpc>
              <a:buNone/>
            </a:pPr>
            <a:endParaRPr lang="en-US" sz="200" dirty="0"/>
          </a:p>
          <a:p>
            <a:pPr marL="0" indent="0">
              <a:lnSpc>
                <a:spcPct val="120000"/>
              </a:lnSpc>
              <a:buNone/>
            </a:pPr>
            <a:endParaRPr lang="en-US" sz="200" dirty="0" smtClean="0"/>
          </a:p>
          <a:p>
            <a:pPr marL="0" indent="0">
              <a:lnSpc>
                <a:spcPct val="120000"/>
              </a:lnSpc>
              <a:buNone/>
            </a:pPr>
            <a:endParaRPr lang="en-US" sz="200" dirty="0"/>
          </a:p>
          <a:p>
            <a:pPr marL="0" indent="0">
              <a:lnSpc>
                <a:spcPct val="120000"/>
              </a:lnSpc>
              <a:buNone/>
            </a:pPr>
            <a:endParaRPr lang="en-US" sz="200" dirty="0" smtClean="0"/>
          </a:p>
          <a:p>
            <a:pPr marL="0" indent="0">
              <a:lnSpc>
                <a:spcPct val="120000"/>
              </a:lnSpc>
              <a:buNone/>
            </a:pPr>
            <a:endParaRPr lang="en-US" sz="400" dirty="0" smtClean="0"/>
          </a:p>
          <a:p>
            <a:pPr>
              <a:lnSpc>
                <a:spcPct val="120000"/>
              </a:lnSpc>
            </a:pPr>
            <a:r>
              <a:rPr lang="en-US" sz="3300" dirty="0" smtClean="0"/>
              <a:t>Station-recorded </a:t>
            </a:r>
            <a:r>
              <a:rPr lang="en-US" sz="3300" dirty="0"/>
              <a:t>Spanish </a:t>
            </a:r>
            <a:r>
              <a:rPr lang="en-US" sz="3300" dirty="0" smtClean="0"/>
              <a:t>language spots, including hard-to-reach </a:t>
            </a:r>
            <a:r>
              <a:rPr lang="en-US" sz="3300" dirty="0"/>
              <a:t>TV and radio, including </a:t>
            </a:r>
            <a:r>
              <a:rPr lang="en-US" sz="3300" dirty="0" err="1"/>
              <a:t>Mixteco</a:t>
            </a:r>
            <a:r>
              <a:rPr lang="en-US" sz="3300" dirty="0"/>
              <a:t> and Hmong. </a:t>
            </a:r>
            <a:endParaRPr lang="en-US" sz="3300" dirty="0" smtClean="0"/>
          </a:p>
          <a:p>
            <a:pPr marL="0" indent="0">
              <a:buNone/>
            </a:pPr>
            <a:endParaRPr lang="en-US" dirty="0"/>
          </a:p>
          <a:p>
            <a:pPr marL="0" indent="0" algn="ctr">
              <a:buNone/>
            </a:pPr>
            <a:r>
              <a:rPr lang="en-US" sz="3600" dirty="0" smtClean="0">
                <a:solidFill>
                  <a:schemeClr val="tx2"/>
                </a:solidFill>
                <a:latin typeface="+mj-lt"/>
              </a:rPr>
              <a:t>Over </a:t>
            </a:r>
            <a:r>
              <a:rPr lang="en-US" sz="3600" dirty="0">
                <a:solidFill>
                  <a:schemeClr val="tx2"/>
                </a:solidFill>
                <a:latin typeface="+mj-lt"/>
              </a:rPr>
              <a:t>400 million impressions </a:t>
            </a:r>
            <a:r>
              <a:rPr lang="en-US" sz="3600" dirty="0" smtClean="0">
                <a:solidFill>
                  <a:schemeClr val="tx2"/>
                </a:solidFill>
                <a:latin typeface="+mj-lt"/>
              </a:rPr>
              <a:t>were </a:t>
            </a:r>
          </a:p>
          <a:p>
            <a:pPr marL="0" indent="0" algn="ctr">
              <a:buNone/>
            </a:pPr>
            <a:r>
              <a:rPr lang="en-US" sz="3600" dirty="0" smtClean="0">
                <a:solidFill>
                  <a:schemeClr val="tx2"/>
                </a:solidFill>
                <a:latin typeface="+mj-lt"/>
              </a:rPr>
              <a:t>delivered </a:t>
            </a:r>
            <a:r>
              <a:rPr lang="en-US" sz="3600" dirty="0">
                <a:solidFill>
                  <a:schemeClr val="tx2"/>
                </a:solidFill>
                <a:latin typeface="+mj-lt"/>
              </a:rPr>
              <a:t>across </a:t>
            </a:r>
            <a:r>
              <a:rPr lang="en-US" sz="3600" dirty="0" smtClean="0">
                <a:solidFill>
                  <a:schemeClr val="tx2"/>
                </a:solidFill>
                <a:latin typeface="+mj-lt"/>
              </a:rPr>
              <a:t>a</a:t>
            </a:r>
          </a:p>
          <a:p>
            <a:pPr marL="0" indent="0" algn="ctr">
              <a:buNone/>
            </a:pPr>
            <a:r>
              <a:rPr lang="en-US" sz="3600" dirty="0" smtClean="0">
                <a:solidFill>
                  <a:schemeClr val="tx2"/>
                </a:solidFill>
                <a:latin typeface="+mj-lt"/>
              </a:rPr>
              <a:t> 4-month period.</a:t>
            </a:r>
            <a:endParaRPr lang="en-US" sz="2900" dirty="0">
              <a:solidFill>
                <a:schemeClr val="tx2"/>
              </a:solidFill>
              <a:latin typeface="+mj-lt"/>
            </a:endParaRPr>
          </a:p>
        </p:txBody>
      </p:sp>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53399" y="5657158"/>
            <a:ext cx="837804" cy="979830"/>
          </a:xfrm>
          <a:prstGeom prst="rect">
            <a:avLst/>
          </a:prstGeom>
        </p:spPr>
      </p:pic>
    </p:spTree>
    <p:extLst>
      <p:ext uri="{BB962C8B-B14F-4D97-AF65-F5344CB8AC3E}">
        <p14:creationId xmlns:p14="http://schemas.microsoft.com/office/powerpoint/2010/main" val="263604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4260760" y="861378"/>
            <a:ext cx="4883240" cy="5334001"/>
          </a:xfrm>
          <a:prstGeom prst="rect">
            <a:avLst/>
          </a:prstGeom>
        </p:spPr>
      </p:pic>
      <p:sp>
        <p:nvSpPr>
          <p:cNvPr id="2" name="Title 1"/>
          <p:cNvSpPr>
            <a:spLocks noGrp="1"/>
          </p:cNvSpPr>
          <p:nvPr>
            <p:ph type="title"/>
          </p:nvPr>
        </p:nvSpPr>
        <p:spPr>
          <a:xfrm>
            <a:off x="293110" y="274638"/>
            <a:ext cx="8841364" cy="1143000"/>
          </a:xfrm>
        </p:spPr>
        <p:txBody>
          <a:bodyPr>
            <a:normAutofit/>
          </a:bodyPr>
          <a:lstStyle/>
          <a:p>
            <a:pPr algn="l"/>
            <a:r>
              <a:rPr lang="en-US" sz="3200" b="1" dirty="0" smtClean="0">
                <a:ln w="22225">
                  <a:solidFill>
                    <a:schemeClr val="accent2"/>
                  </a:solidFill>
                  <a:prstDash val="solid"/>
                </a:ln>
                <a:solidFill>
                  <a:schemeClr val="accent2">
                    <a:lumMod val="40000"/>
                    <a:lumOff val="60000"/>
                  </a:schemeClr>
                </a:solidFill>
              </a:rPr>
              <a:t>L.A. Campaign: </a:t>
            </a:r>
            <a:r>
              <a:rPr lang="en-US" sz="3200" dirty="0" smtClean="0">
                <a:ln w="0"/>
                <a:solidFill>
                  <a:schemeClr val="accent1"/>
                </a:solidFill>
                <a:effectLst>
                  <a:outerShdw blurRad="38100" dist="25400" dir="5400000" algn="ctr" rotWithShape="0">
                    <a:srgbClr val="6E747A">
                      <a:alpha val="43000"/>
                    </a:srgbClr>
                  </a:outerShdw>
                </a:effectLst>
              </a:rPr>
              <a:t>Community Touch Points</a:t>
            </a:r>
            <a:endParaRPr lang="en-US" sz="3200" dirty="0">
              <a:solidFill>
                <a:schemeClr val="bg2"/>
              </a:solidFill>
            </a:endParaRPr>
          </a:p>
        </p:txBody>
      </p:sp>
      <p:cxnSp>
        <p:nvCxnSpPr>
          <p:cNvPr id="10" name="Straight Connector 9"/>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93110" y="1442022"/>
            <a:ext cx="8548254" cy="5181600"/>
          </a:xfrm>
        </p:spPr>
        <p:txBody>
          <a:bodyPr>
            <a:normAutofit fontScale="92500" lnSpcReduction="10000"/>
          </a:bodyPr>
          <a:lstStyle/>
          <a:p>
            <a:pPr marL="0" indent="0">
              <a:lnSpc>
                <a:spcPct val="120000"/>
              </a:lnSpc>
              <a:buNone/>
            </a:pPr>
            <a:r>
              <a:rPr lang="en-US" sz="2000" dirty="0" smtClean="0">
                <a:solidFill>
                  <a:schemeClr val="tx2"/>
                </a:solidFill>
                <a:latin typeface="+mj-lt"/>
              </a:rPr>
              <a:t>Touch Points for the </a:t>
            </a:r>
          </a:p>
          <a:p>
            <a:pPr marL="0" indent="0">
              <a:lnSpc>
                <a:spcPct val="120000"/>
              </a:lnSpc>
              <a:buNone/>
            </a:pPr>
            <a:r>
              <a:rPr lang="en-US" sz="2000" b="1" dirty="0" smtClean="0">
                <a:solidFill>
                  <a:schemeClr val="tx2"/>
                </a:solidFill>
                <a:latin typeface="+mj-lt"/>
              </a:rPr>
              <a:t>TRS LA Campaign </a:t>
            </a:r>
            <a:r>
              <a:rPr lang="en-US" sz="2000" i="1" dirty="0" smtClean="0">
                <a:solidFill>
                  <a:schemeClr val="tx2"/>
                </a:solidFill>
                <a:latin typeface="+mj-lt"/>
              </a:rPr>
              <a:t>via</a:t>
            </a:r>
          </a:p>
          <a:p>
            <a:pPr marL="0" indent="0">
              <a:lnSpc>
                <a:spcPct val="120000"/>
              </a:lnSpc>
              <a:buNone/>
            </a:pPr>
            <a:r>
              <a:rPr lang="en-US" sz="2000" dirty="0" smtClean="0">
                <a:solidFill>
                  <a:schemeClr val="accent1">
                    <a:lumMod val="75000"/>
                  </a:schemeClr>
                </a:solidFill>
                <a:latin typeface="+mj-lt"/>
              </a:rPr>
              <a:t>F5LA’s Welcome Baby Program</a:t>
            </a:r>
          </a:p>
          <a:p>
            <a:pPr marL="0" indent="0">
              <a:lnSpc>
                <a:spcPct val="120000"/>
              </a:lnSpc>
              <a:buNone/>
            </a:pPr>
            <a:endParaRPr lang="en-US" sz="1600" b="1" dirty="0" smtClean="0"/>
          </a:p>
          <a:p>
            <a:pPr>
              <a:spcBef>
                <a:spcPts val="600"/>
              </a:spcBef>
              <a:spcAft>
                <a:spcPts val="1200"/>
              </a:spcAft>
            </a:pPr>
            <a:r>
              <a:rPr lang="en-US" sz="1800" b="1" dirty="0"/>
              <a:t>Home Visiting Programs</a:t>
            </a:r>
          </a:p>
          <a:p>
            <a:pPr>
              <a:spcBef>
                <a:spcPts val="600"/>
              </a:spcBef>
              <a:spcAft>
                <a:spcPts val="1200"/>
              </a:spcAft>
            </a:pPr>
            <a:r>
              <a:rPr lang="en-US" sz="1800" b="1" dirty="0"/>
              <a:t>Child Care </a:t>
            </a:r>
            <a:r>
              <a:rPr lang="en-US" sz="1800" b="1" dirty="0" smtClean="0"/>
              <a:t>Centers/Schools</a:t>
            </a:r>
          </a:p>
          <a:p>
            <a:pPr>
              <a:spcBef>
                <a:spcPts val="600"/>
              </a:spcBef>
              <a:spcAft>
                <a:spcPts val="1200"/>
              </a:spcAft>
            </a:pPr>
            <a:r>
              <a:rPr lang="en-US" sz="1800" b="1" dirty="0" smtClean="0"/>
              <a:t>Welcome Baby Partnering Hospitals</a:t>
            </a:r>
            <a:endParaRPr lang="en-US" sz="1800" b="1" dirty="0"/>
          </a:p>
          <a:p>
            <a:pPr>
              <a:spcBef>
                <a:spcPts val="600"/>
              </a:spcBef>
              <a:spcAft>
                <a:spcPts val="1200"/>
              </a:spcAft>
            </a:pPr>
            <a:r>
              <a:rPr lang="en-US" sz="1800" b="1" dirty="0" smtClean="0"/>
              <a:t>Family Strengthening Programs</a:t>
            </a:r>
            <a:endParaRPr lang="en-US" sz="1800" b="1" dirty="0"/>
          </a:p>
          <a:p>
            <a:pPr>
              <a:spcBef>
                <a:spcPts val="600"/>
              </a:spcBef>
              <a:spcAft>
                <a:spcPts val="1200"/>
              </a:spcAft>
            </a:pPr>
            <a:r>
              <a:rPr lang="en-US" sz="1800" b="1" dirty="0"/>
              <a:t>Faith Leaders &amp; Churches</a:t>
            </a:r>
          </a:p>
          <a:p>
            <a:pPr>
              <a:spcBef>
                <a:spcPts val="600"/>
              </a:spcBef>
              <a:spcAft>
                <a:spcPts val="1200"/>
              </a:spcAft>
            </a:pPr>
            <a:r>
              <a:rPr lang="en-US" sz="1800" b="1" dirty="0" smtClean="0"/>
              <a:t>Pediatric Clinics, </a:t>
            </a:r>
            <a:r>
              <a:rPr lang="en-US" sz="1800" b="1" dirty="0"/>
              <a:t>Private </a:t>
            </a:r>
            <a:r>
              <a:rPr lang="en-US" sz="1800" b="1" dirty="0" smtClean="0"/>
              <a:t>Practices</a:t>
            </a:r>
          </a:p>
          <a:p>
            <a:pPr>
              <a:spcBef>
                <a:spcPts val="600"/>
              </a:spcBef>
              <a:spcAft>
                <a:spcPts val="1200"/>
              </a:spcAft>
            </a:pPr>
            <a:r>
              <a:rPr lang="en-US" sz="1800" b="1" dirty="0" smtClean="0"/>
              <a:t>Local Resources Identified by Welcome Baby</a:t>
            </a:r>
          </a:p>
          <a:p>
            <a:pPr>
              <a:spcBef>
                <a:spcPts val="600"/>
              </a:spcBef>
              <a:spcAft>
                <a:spcPts val="1200"/>
              </a:spcAft>
            </a:pPr>
            <a:r>
              <a:rPr lang="en-US" sz="1800" b="1" dirty="0" smtClean="0"/>
              <a:t>Former Clients/Welcome Baby Moms!</a:t>
            </a:r>
            <a:endParaRPr lang="en-US" sz="1800" b="1" dirty="0"/>
          </a:p>
        </p:txBody>
      </p:sp>
      <p:pic>
        <p:nvPicPr>
          <p:cNvPr id="6" name="Picture 5"/>
          <p:cNvPicPr>
            <a:picLocks noChangeAspect="1"/>
          </p:cNvPicPr>
          <p:nvPr/>
        </p:nvPicPr>
        <p:blipFill>
          <a:blip r:embed="rId4"/>
          <a:stretch>
            <a:fillRect/>
          </a:stretch>
        </p:blipFill>
        <p:spPr>
          <a:xfrm>
            <a:off x="8078203" y="5785011"/>
            <a:ext cx="914479" cy="1072989"/>
          </a:xfrm>
          <a:prstGeom prst="rect">
            <a:avLst/>
          </a:prstGeom>
        </p:spPr>
      </p:pic>
    </p:spTree>
    <p:extLst>
      <p:ext uri="{BB962C8B-B14F-4D97-AF65-F5344CB8AC3E}">
        <p14:creationId xmlns:p14="http://schemas.microsoft.com/office/powerpoint/2010/main" val="233951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3400" y="5818781"/>
            <a:ext cx="837804" cy="979830"/>
          </a:xfrm>
          <a:prstGeom prst="rect">
            <a:avLst/>
          </a:prstGeom>
        </p:spPr>
      </p:pic>
      <p:cxnSp>
        <p:nvCxnSpPr>
          <p:cNvPr id="17" name="Straight Connector 16"/>
          <p:cNvCxnSpPr/>
          <p:nvPr/>
        </p:nvCxnSpPr>
        <p:spPr>
          <a:xfrm>
            <a:off x="0" y="0"/>
            <a:ext cx="913447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1" name="Content Placeholder 3"/>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0" y="2185363"/>
            <a:ext cx="4887158" cy="4672637"/>
          </a:xfrm>
        </p:spPr>
      </p:pic>
      <p:sp>
        <p:nvSpPr>
          <p:cNvPr id="3" name="TextBox 2"/>
          <p:cNvSpPr txBox="1"/>
          <p:nvPr/>
        </p:nvSpPr>
        <p:spPr>
          <a:xfrm>
            <a:off x="609600" y="304800"/>
            <a:ext cx="7848600" cy="1569660"/>
          </a:xfrm>
          <a:prstGeom prst="rect">
            <a:avLst/>
          </a:prstGeom>
          <a:noFill/>
        </p:spPr>
        <p:txBody>
          <a:bodyPr wrap="square" rtlCol="0">
            <a:spAutoFit/>
          </a:bodyPr>
          <a:lstStyle/>
          <a:p>
            <a:pPr algn="r"/>
            <a:r>
              <a:rPr lang="en-US" sz="3200" dirty="0">
                <a:latin typeface="+mj-lt"/>
              </a:rPr>
              <a:t>Talking is </a:t>
            </a:r>
            <a:r>
              <a:rPr lang="en-US" sz="3200" dirty="0" smtClean="0">
                <a:latin typeface="+mj-lt"/>
              </a:rPr>
              <a:t>Teaching </a:t>
            </a:r>
            <a:r>
              <a:rPr lang="en-US" sz="3200" b="1" dirty="0" smtClean="0">
                <a:ln w="22225">
                  <a:solidFill>
                    <a:schemeClr val="accent2"/>
                  </a:solidFill>
                  <a:prstDash val="solid"/>
                </a:ln>
                <a:solidFill>
                  <a:schemeClr val="accent2">
                    <a:lumMod val="40000"/>
                    <a:lumOff val="60000"/>
                  </a:schemeClr>
                </a:solidFill>
                <a:latin typeface="+mj-lt"/>
              </a:rPr>
              <a:t>Materials/Toolkit:</a:t>
            </a:r>
            <a:r>
              <a:rPr lang="en-US" sz="3200" dirty="0">
                <a:latin typeface="+mj-lt"/>
              </a:rPr>
              <a:t/>
            </a:r>
            <a:br>
              <a:rPr lang="en-US" sz="3200" dirty="0">
                <a:latin typeface="+mj-lt"/>
              </a:rPr>
            </a:br>
            <a:r>
              <a:rPr lang="en-US" sz="3200" dirty="0" smtClean="0">
                <a:latin typeface="+mj-lt"/>
              </a:rPr>
              <a:t>	</a:t>
            </a:r>
            <a:r>
              <a:rPr lang="en-US" sz="3200" dirty="0" smtClean="0">
                <a:ln w="0"/>
                <a:solidFill>
                  <a:schemeClr val="bg2"/>
                </a:solidFill>
                <a:effectLst>
                  <a:outerShdw blurRad="38100" dist="25400" dir="5400000" algn="ctr" rotWithShape="0">
                    <a:srgbClr val="6E747A">
                      <a:alpha val="43000"/>
                    </a:srgbClr>
                  </a:outerShdw>
                </a:effectLst>
                <a:latin typeface="+mj-lt"/>
              </a:rPr>
              <a:t>A </a:t>
            </a:r>
            <a:r>
              <a:rPr lang="en-US" sz="3200" dirty="0">
                <a:ln w="0"/>
                <a:solidFill>
                  <a:schemeClr val="bg2"/>
                </a:solidFill>
                <a:effectLst>
                  <a:outerShdw blurRad="38100" dist="25400" dir="5400000" algn="ctr" rotWithShape="0">
                    <a:srgbClr val="6E747A">
                      <a:alpha val="43000"/>
                    </a:srgbClr>
                  </a:outerShdw>
                </a:effectLst>
                <a:latin typeface="+mj-lt"/>
              </a:rPr>
              <a:t>Conversation Starter</a:t>
            </a:r>
            <a:br>
              <a:rPr lang="en-US" sz="3200" dirty="0">
                <a:ln w="0"/>
                <a:solidFill>
                  <a:schemeClr val="bg2"/>
                </a:solidFill>
                <a:effectLst>
                  <a:outerShdw blurRad="38100" dist="25400" dir="5400000" algn="ctr" rotWithShape="0">
                    <a:srgbClr val="6E747A">
                      <a:alpha val="43000"/>
                    </a:srgbClr>
                  </a:outerShdw>
                </a:effectLst>
                <a:latin typeface="+mj-lt"/>
              </a:rPr>
            </a:br>
            <a:endParaRPr lang="en-US" sz="3200" dirty="0">
              <a:ln w="0"/>
              <a:solidFill>
                <a:schemeClr val="bg2"/>
              </a:solidFill>
              <a:effectLst>
                <a:outerShdw blurRad="38100" dist="25400" dir="5400000" algn="ctr" rotWithShape="0">
                  <a:srgbClr val="6E747A">
                    <a:alpha val="43000"/>
                  </a:srgbClr>
                </a:outerShdw>
              </a:effectLst>
              <a:latin typeface="+mj-lt"/>
            </a:endParaRPr>
          </a:p>
        </p:txBody>
      </p:sp>
      <p:sp>
        <p:nvSpPr>
          <p:cNvPr id="4" name="TextBox 3"/>
          <p:cNvSpPr txBox="1"/>
          <p:nvPr/>
        </p:nvSpPr>
        <p:spPr>
          <a:xfrm>
            <a:off x="4958080" y="2179259"/>
            <a:ext cx="3804920" cy="4739759"/>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dirty="0" smtClean="0"/>
              <a:t>Toolkits include 3 high-quality items that encourage parents to engage every day with their young children</a:t>
            </a:r>
          </a:p>
          <a:p>
            <a:endParaRPr lang="en-US" dirty="0" smtClean="0"/>
          </a:p>
          <a:p>
            <a:pPr marL="285750" indent="-285750">
              <a:buFont typeface="Arial" panose="020B0604020202020204" pitchFamily="34" charset="0"/>
              <a:buChar char="•"/>
            </a:pPr>
            <a:r>
              <a:rPr lang="en-US" dirty="0" smtClean="0"/>
              <a:t>All materials come in English and Spanish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Pre-packaged toolkits have been delivered to your </a:t>
            </a:r>
            <a:r>
              <a:rPr lang="en-US" dirty="0" smtClean="0"/>
              <a:t>site</a:t>
            </a:r>
          </a:p>
          <a:p>
            <a:endParaRPr lang="en-US" sz="1400" dirty="0"/>
          </a:p>
          <a:p>
            <a:pPr marL="285750" indent="-285750">
              <a:buFont typeface="Arial" panose="020B0604020202020204" pitchFamily="34" charset="0"/>
              <a:buChar char="•"/>
            </a:pPr>
            <a:r>
              <a:rPr lang="en-US" dirty="0"/>
              <a:t>Toolkits given to </a:t>
            </a:r>
            <a:r>
              <a:rPr lang="en-US" b="1" dirty="0"/>
              <a:t>ALL families </a:t>
            </a:r>
            <a:r>
              <a:rPr lang="en-US" b="1" dirty="0" smtClean="0"/>
              <a:t>(BS/NBS) </a:t>
            </a:r>
          </a:p>
          <a:p>
            <a:r>
              <a:rPr lang="en-US" b="1" dirty="0"/>
              <a:t> </a:t>
            </a:r>
            <a:r>
              <a:rPr lang="en-US" b="1" dirty="0" smtClean="0"/>
              <a:t>   </a:t>
            </a:r>
            <a:r>
              <a:rPr lang="en-US" dirty="0" smtClean="0"/>
              <a:t>at the </a:t>
            </a:r>
            <a:r>
              <a:rPr lang="en-US" b="1" dirty="0" smtClean="0"/>
              <a:t>2-month visit</a:t>
            </a:r>
            <a:endParaRPr lang="en-US" b="1" dirty="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4075430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lcome Baby 2015">
      <a:dk1>
        <a:srgbClr val="332A86"/>
      </a:dk1>
      <a:lt1>
        <a:srgbClr val="FFFFFF"/>
      </a:lt1>
      <a:dk2>
        <a:srgbClr val="009DDC"/>
      </a:dk2>
      <a:lt2>
        <a:srgbClr val="22BCB9"/>
      </a:lt2>
      <a:accent1>
        <a:srgbClr val="EC098D"/>
      </a:accent1>
      <a:accent2>
        <a:srgbClr val="332A86"/>
      </a:accent2>
      <a:accent3>
        <a:srgbClr val="22BCB9"/>
      </a:accent3>
      <a:accent4>
        <a:srgbClr val="009DDC"/>
      </a:accent4>
      <a:accent5>
        <a:srgbClr val="F58426"/>
      </a:accent5>
      <a:accent6>
        <a:srgbClr val="54B948"/>
      </a:accent6>
      <a:hlink>
        <a:srgbClr val="CFCCEF"/>
      </a:hlink>
      <a:folHlink>
        <a:srgbClr val="FDCBE8"/>
      </a:folHlink>
    </a:clrScheme>
    <a:fontScheme name="Custom 4">
      <a:majorFont>
        <a:latin typeface="Capriola"/>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18697</TotalTime>
  <Words>2812</Words>
  <Application>Microsoft Office PowerPoint</Application>
  <PresentationFormat>On-screen Show (4:3)</PresentationFormat>
  <Paragraphs>298</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Capriola</vt:lpstr>
      <vt:lpstr>Gotham Book</vt:lpstr>
      <vt:lpstr>Office Theme</vt:lpstr>
      <vt:lpstr>Talking is Teaching: Talk, Read, Sing       An Innovative Campaign to Boost Early Learning  and Close the “Word Gap”</vt:lpstr>
      <vt:lpstr>Background</vt:lpstr>
      <vt:lpstr>The Research</vt:lpstr>
      <vt:lpstr>PowerPoint Presentation</vt:lpstr>
      <vt:lpstr>Talking is Teaching: Talk, Read, Sing</vt:lpstr>
      <vt:lpstr>L.A. Campaign: Media Messages</vt:lpstr>
      <vt:lpstr>L.A. Campaign: Broadcast Highlights</vt:lpstr>
      <vt:lpstr>L.A. Campaign: Community Touch Points</vt:lpstr>
      <vt:lpstr>PowerPoint Presentation</vt:lpstr>
      <vt:lpstr>PowerPoint Presentation</vt:lpstr>
      <vt:lpstr>Talk, Read, Sing Blanket</vt:lpstr>
      <vt:lpstr>Sesame Street “Talking is Teaching” Parent/Caregiver Guide</vt:lpstr>
      <vt:lpstr>Music CD</vt:lpstr>
      <vt:lpstr>New Parent Kit Insert</vt:lpstr>
      <vt:lpstr>Evaluation Goals</vt:lpstr>
      <vt:lpstr>Powered by Great National &amp; Local Partners</vt:lpstr>
      <vt:lpstr>Talk Read Sing: Review</vt:lpstr>
      <vt:lpstr>Talk Read Sing: Review</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dc:creator>
  <cp:lastModifiedBy>Steve Nish</cp:lastModifiedBy>
  <cp:revision>176</cp:revision>
  <cp:lastPrinted>2016-10-31T19:51:11Z</cp:lastPrinted>
  <dcterms:created xsi:type="dcterms:W3CDTF">2015-03-26T15:59:27Z</dcterms:created>
  <dcterms:modified xsi:type="dcterms:W3CDTF">2016-11-02T23:03:36Z</dcterms:modified>
</cp:coreProperties>
</file>